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256" r:id="rId3"/>
    <p:sldId id="257" r:id="rId5"/>
    <p:sldId id="258" r:id="rId6"/>
    <p:sldId id="279" r:id="rId7"/>
    <p:sldId id="280" r:id="rId8"/>
    <p:sldId id="281" r:id="rId9"/>
    <p:sldId id="282" r:id="rId10"/>
    <p:sldId id="283" r:id="rId11"/>
    <p:sldId id="284" r:id="rId12"/>
    <p:sldId id="285" r:id="rId13"/>
    <p:sldId id="287" r:id="rId14"/>
    <p:sldId id="288" r:id="rId15"/>
    <p:sldId id="289" r:id="rId16"/>
    <p:sldId id="290" r:id="rId17"/>
    <p:sldId id="291" r:id="rId18"/>
    <p:sldId id="293" r:id="rId19"/>
    <p:sldId id="292" r:id="rId20"/>
    <p:sldId id="294" r:id="rId21"/>
    <p:sldId id="295" r:id="rId22"/>
    <p:sldId id="296" r:id="rId23"/>
    <p:sldId id="297" r:id="rId24"/>
    <p:sldId id="300" r:id="rId25"/>
    <p:sldId id="298" r:id="rId26"/>
    <p:sldId id="299" r:id="rId27"/>
    <p:sldId id="301" r:id="rId28"/>
    <p:sldId id="302" r:id="rId29"/>
    <p:sldId id="303" r:id="rId30"/>
    <p:sldId id="304" r:id="rId31"/>
    <p:sldId id="320" r:id="rId32"/>
    <p:sldId id="321" r:id="rId33"/>
    <p:sldId id="322" r:id="rId34"/>
    <p:sldId id="314" r:id="rId35"/>
    <p:sldId id="315" r:id="rId36"/>
    <p:sldId id="316" r:id="rId37"/>
    <p:sldId id="317" r:id="rId38"/>
    <p:sldId id="318" r:id="rId39"/>
    <p:sldId id="319" r:id="rId40"/>
    <p:sldId id="273" r:id="rId4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8AA"/>
    <a:srgbClr val="B1C38C"/>
    <a:srgbClr val="A2B37E"/>
    <a:srgbClr val="A2B06C"/>
    <a:srgbClr val="758D55"/>
    <a:srgbClr val="556740"/>
    <a:srgbClr val="AFBB79"/>
    <a:srgbClr val="B2B2B2"/>
    <a:srgbClr val="20202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10" d="100"/>
          <a:sy n="110" d="100"/>
        </p:scale>
        <p:origin x="168" y="96"/>
      </p:cViewPr>
      <p:guideLst>
        <p:guide orient="horz" pos="2264"/>
        <p:guide pos="380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lgn="l">
              <a:lnSpc>
                <a:spcPct val="150000"/>
              </a:lnSpc>
              <a:buNone/>
            </a:pPr>
            <a:r>
              <a:rPr lang="zh-CN" altLang="en-US">
                <a:sym typeface="+mn-ea"/>
              </a:rPr>
              <a:t>var myName = 'vian'</a:t>
            </a:r>
            <a:endParaRPr lang="zh-CN" altLang="en-US">
              <a:solidFill>
                <a:schemeClr val="tx1"/>
              </a:solidFill>
              <a:sym typeface="+mn-ea"/>
            </a:endParaRPr>
          </a:p>
          <a:p>
            <a:pPr marL="0" indent="0" algn="l">
              <a:lnSpc>
                <a:spcPct val="100000"/>
              </a:lnSpc>
              <a:buNone/>
            </a:pPr>
            <a:r>
              <a:rPr lang="zh-CN" altLang="en-US">
                <a:sym typeface="+mn-ea"/>
              </a:rPr>
              <a:t>function greet() {</a:t>
            </a:r>
            <a:endParaRPr lang="zh-CN" altLang="en-US">
              <a:solidFill>
                <a:schemeClr val="tx1"/>
              </a:solidFill>
              <a:sym typeface="+mn-ea"/>
            </a:endParaRPr>
          </a:p>
          <a:p>
            <a:pPr marL="0" indent="0" algn="l">
              <a:lnSpc>
                <a:spcPct val="100000"/>
              </a:lnSpc>
              <a:buNone/>
            </a:pPr>
            <a:r>
              <a:rPr lang="zh-CN" altLang="en-US">
                <a:sym typeface="+mn-ea"/>
              </a:rPr>
              <a:t>  console.log(myName)</a:t>
            </a:r>
            <a:endParaRPr lang="zh-CN" altLang="en-US">
              <a:solidFill>
                <a:schemeClr val="tx1"/>
              </a:solidFill>
              <a:sym typeface="+mn-ea"/>
            </a:endParaRPr>
          </a:p>
          <a:p>
            <a:pPr marL="0" indent="0" algn="l">
              <a:lnSpc>
                <a:spcPct val="100000"/>
              </a:lnSpc>
              <a:buNone/>
            </a:pPr>
            <a:r>
              <a:rPr lang="zh-CN" altLang="en-US">
                <a:sym typeface="+mn-ea"/>
              </a:rPr>
              <a:t>}</a:t>
            </a:r>
            <a:endParaRPr lang="zh-CN" altLang="en-US">
              <a:solidFill>
                <a:schemeClr val="tx1"/>
              </a:solidFill>
              <a:sym typeface="+mn-ea"/>
            </a:endParaRPr>
          </a:p>
          <a:p>
            <a:pPr marL="0" indent="0" algn="l">
              <a:lnSpc>
                <a:spcPct val="100000"/>
              </a:lnSpc>
              <a:buNone/>
            </a:pPr>
            <a:r>
              <a:rPr lang="zh-CN" altLang="en-US">
                <a:sym typeface="+mn-ea"/>
              </a:rPr>
              <a:t>function bow() {</a:t>
            </a:r>
            <a:endParaRPr lang="zh-CN" altLang="en-US">
              <a:solidFill>
                <a:schemeClr val="tx1"/>
              </a:solidFill>
              <a:sym typeface="+mn-ea"/>
            </a:endParaRPr>
          </a:p>
          <a:p>
            <a:pPr marL="0" indent="0" algn="l">
              <a:lnSpc>
                <a:spcPct val="100000"/>
              </a:lnSpc>
              <a:buNone/>
            </a:pPr>
            <a:r>
              <a:rPr lang="zh-CN" altLang="en-US">
                <a:sym typeface="+mn-ea"/>
              </a:rPr>
              <a:t>  var myName = 'em'</a:t>
            </a:r>
            <a:endParaRPr lang="zh-CN" altLang="en-US">
              <a:solidFill>
                <a:schemeClr val="tx1"/>
              </a:solidFill>
              <a:sym typeface="+mn-ea"/>
            </a:endParaRPr>
          </a:p>
          <a:p>
            <a:pPr marL="0" indent="0" algn="l">
              <a:lnSpc>
                <a:spcPct val="100000"/>
              </a:lnSpc>
              <a:buNone/>
            </a:pPr>
            <a:r>
              <a:rPr lang="zh-CN" altLang="en-US">
                <a:sym typeface="+mn-ea"/>
              </a:rPr>
              <a:t>  greet()</a:t>
            </a:r>
            <a:endParaRPr lang="zh-CN" altLang="en-US">
              <a:solidFill>
                <a:schemeClr val="tx1"/>
              </a:solidFill>
              <a:sym typeface="+mn-ea"/>
            </a:endParaRPr>
          </a:p>
          <a:p>
            <a:pPr marL="0" indent="0" algn="l">
              <a:lnSpc>
                <a:spcPct val="100000"/>
              </a:lnSpc>
              <a:buNone/>
            </a:pPr>
            <a:r>
              <a:rPr lang="zh-CN" altLang="en-US">
                <a:sym typeface="+mn-ea"/>
              </a:rPr>
              <a:t>}</a:t>
            </a:r>
            <a:endParaRPr lang="zh-CN" altLang="en-US">
              <a:solidFill>
                <a:schemeClr val="tx1"/>
              </a:solidFill>
              <a:sym typeface="+mn-ea"/>
            </a:endParaRPr>
          </a:p>
          <a:p>
            <a:pPr marL="0" indent="0" algn="l">
              <a:lnSpc>
                <a:spcPct val="100000"/>
              </a:lnSpc>
              <a:buNone/>
            </a:pPr>
            <a:r>
              <a:rPr lang="zh-CN" altLang="en-US">
                <a:sym typeface="+mn-ea"/>
              </a:rPr>
              <a:t>bow()</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lgn="l">
              <a:lnSpc>
                <a:spcPct val="150000"/>
              </a:lnSpc>
              <a:buNone/>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lgn="l">
              <a:lnSpc>
                <a:spcPct val="150000"/>
              </a:lnSpc>
              <a:buNone/>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var greetText = 'hello'</a:t>
            </a:r>
            <a:endParaRPr lang="zh-CN" altLang="en-US"/>
          </a:p>
          <a:p>
            <a:pPr algn="l"/>
            <a:r>
              <a:rPr lang="zh-CN" altLang="en-US">
                <a:sym typeface="+mn-ea"/>
              </a:rPr>
              <a:t>function getGreet() {</a:t>
            </a:r>
            <a:endParaRPr lang="zh-CN" altLang="en-US"/>
          </a:p>
          <a:p>
            <a:pPr algn="l"/>
            <a:r>
              <a:rPr lang="zh-CN" altLang="en-US">
                <a:sym typeface="+mn-ea"/>
              </a:rPr>
              <a:t>  const name = 'vian'</a:t>
            </a:r>
            <a:endParaRPr lang="zh-CN" altLang="en-US"/>
          </a:p>
          <a:p>
            <a:pPr algn="l"/>
            <a:r>
              <a:rPr lang="zh-CN" altLang="en-US">
                <a:sym typeface="+mn-ea"/>
              </a:rPr>
              <a:t>  var innerFunc = function() {</a:t>
            </a:r>
            <a:endParaRPr lang="zh-CN" altLang="en-US"/>
          </a:p>
          <a:p>
            <a:pPr algn="l"/>
            <a:r>
              <a:rPr lang="zh-CN" altLang="en-US">
                <a:sym typeface="+mn-ea"/>
              </a:rPr>
              <a:t>    console.log(name)</a:t>
            </a:r>
            <a:endParaRPr lang="zh-CN" altLang="en-US"/>
          </a:p>
          <a:p>
            <a:pPr algn="l"/>
            <a:r>
              <a:rPr lang="zh-CN" altLang="en-US">
                <a:sym typeface="+mn-ea"/>
              </a:rPr>
              <a:t>  }</a:t>
            </a:r>
            <a:endParaRPr lang="zh-CN" altLang="en-US"/>
          </a:p>
          <a:p>
            <a:pPr algn="l"/>
            <a:r>
              <a:rPr lang="zh-CN" altLang="en-US">
                <a:sym typeface="+mn-ea"/>
              </a:rPr>
              <a:t>  return innerFunc</a:t>
            </a:r>
            <a:endParaRPr lang="zh-CN" altLang="en-US"/>
          </a:p>
          <a:p>
            <a:pPr algn="l"/>
            <a:r>
              <a:rPr lang="zh-CN" altLang="en-US">
                <a:sym typeface="+mn-ea"/>
              </a:rPr>
              <a:t>}</a:t>
            </a:r>
            <a:endParaRPr lang="zh-CN" altLang="en-US"/>
          </a:p>
          <a:p>
            <a:pPr algn="l"/>
            <a:r>
              <a:rPr lang="zh-CN" altLang="en-US">
                <a:sym typeface="+mn-ea"/>
              </a:rPr>
              <a:t>let greet = getGreet()</a:t>
            </a:r>
            <a:endParaRPr lang="zh-CN" altLang="en-US"/>
          </a:p>
          <a:p>
            <a:pPr algn="l"/>
            <a:r>
              <a:rPr lang="zh-CN" altLang="en-US">
                <a:sym typeface="+mn-ea"/>
              </a:rPr>
              <a:t>console.log(greetText) // hello</a:t>
            </a:r>
            <a:endParaRPr lang="zh-CN" altLang="en-US"/>
          </a:p>
          <a:p>
            <a:pPr algn="l"/>
            <a:r>
              <a:rPr lang="zh-CN" altLang="en-US">
                <a:sym typeface="+mn-ea"/>
              </a:rPr>
              <a:t>greet() // vian</a:t>
            </a:r>
            <a:endParaRPr lang="zh-CN" altLang="en-US"/>
          </a:p>
          <a:p>
            <a:pPr marL="0" indent="0" algn="l">
              <a:lnSpc>
                <a:spcPct val="150000"/>
              </a:lnSpc>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var greetText = 'hello'</a:t>
            </a:r>
            <a:endParaRPr lang="zh-CN" altLang="en-US"/>
          </a:p>
          <a:p>
            <a:pPr algn="l"/>
            <a:r>
              <a:rPr lang="zh-CN" altLang="en-US">
                <a:sym typeface="+mn-ea"/>
              </a:rPr>
              <a:t>function getGreet() {</a:t>
            </a:r>
            <a:endParaRPr lang="zh-CN" altLang="en-US"/>
          </a:p>
          <a:p>
            <a:pPr algn="l"/>
            <a:r>
              <a:rPr lang="zh-CN" altLang="en-US">
                <a:sym typeface="+mn-ea"/>
              </a:rPr>
              <a:t>  const name = 'vian'</a:t>
            </a:r>
            <a:endParaRPr lang="zh-CN" altLang="en-US"/>
          </a:p>
          <a:p>
            <a:pPr algn="l"/>
            <a:r>
              <a:rPr lang="zh-CN" altLang="en-US">
                <a:sym typeface="+mn-ea"/>
              </a:rPr>
              <a:t>  var innerFunc = function() {</a:t>
            </a:r>
            <a:endParaRPr lang="zh-CN" altLang="en-US"/>
          </a:p>
          <a:p>
            <a:pPr algn="l"/>
            <a:r>
              <a:rPr lang="zh-CN" altLang="en-US">
                <a:sym typeface="+mn-ea"/>
              </a:rPr>
              <a:t>    console.log(name)</a:t>
            </a:r>
            <a:endParaRPr lang="zh-CN" altLang="en-US"/>
          </a:p>
          <a:p>
            <a:pPr algn="l"/>
            <a:r>
              <a:rPr lang="zh-CN" altLang="en-US">
                <a:sym typeface="+mn-ea"/>
              </a:rPr>
              <a:t>  }</a:t>
            </a:r>
            <a:endParaRPr lang="zh-CN" altLang="en-US"/>
          </a:p>
          <a:p>
            <a:pPr algn="l"/>
            <a:r>
              <a:rPr lang="zh-CN" altLang="en-US">
                <a:sym typeface="+mn-ea"/>
              </a:rPr>
              <a:t>  return innerFunc</a:t>
            </a:r>
            <a:endParaRPr lang="zh-CN" altLang="en-US"/>
          </a:p>
          <a:p>
            <a:pPr algn="l"/>
            <a:r>
              <a:rPr lang="zh-CN" altLang="en-US">
                <a:sym typeface="+mn-ea"/>
              </a:rPr>
              <a:t>}</a:t>
            </a:r>
            <a:endParaRPr lang="zh-CN" altLang="en-US"/>
          </a:p>
          <a:p>
            <a:pPr algn="l"/>
            <a:r>
              <a:rPr lang="zh-CN" altLang="en-US">
                <a:sym typeface="+mn-ea"/>
              </a:rPr>
              <a:t>let greet = getGreet()</a:t>
            </a:r>
            <a:endParaRPr lang="zh-CN" altLang="en-US"/>
          </a:p>
          <a:p>
            <a:pPr algn="l"/>
            <a:r>
              <a:rPr lang="zh-CN" altLang="en-US">
                <a:sym typeface="+mn-ea"/>
              </a:rPr>
              <a:t>console.log(greetText) // hello</a:t>
            </a:r>
            <a:endParaRPr lang="zh-CN" altLang="en-US"/>
          </a:p>
          <a:p>
            <a:pPr algn="l"/>
            <a:r>
              <a:rPr lang="zh-CN" altLang="en-US">
                <a:sym typeface="+mn-ea"/>
              </a:rPr>
              <a:t>greet() // vian</a:t>
            </a:r>
            <a:endParaRPr lang="zh-CN" altLang="en-US"/>
          </a:p>
          <a:p>
            <a:pPr marL="0" indent="0" algn="l">
              <a:lnSpc>
                <a:spcPct val="150000"/>
              </a:lnSpc>
              <a:buNone/>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var greetText = 'hello'</a:t>
            </a:r>
            <a:endParaRPr lang="zh-CN" altLang="en-US"/>
          </a:p>
          <a:p>
            <a:pPr algn="l"/>
            <a:r>
              <a:rPr lang="zh-CN" altLang="en-US">
                <a:sym typeface="+mn-ea"/>
              </a:rPr>
              <a:t>function getGreet() {</a:t>
            </a:r>
            <a:endParaRPr lang="zh-CN" altLang="en-US"/>
          </a:p>
          <a:p>
            <a:pPr algn="l"/>
            <a:r>
              <a:rPr lang="zh-CN" altLang="en-US">
                <a:sym typeface="+mn-ea"/>
              </a:rPr>
              <a:t>  const name = 'vian'</a:t>
            </a:r>
            <a:endParaRPr lang="zh-CN" altLang="en-US"/>
          </a:p>
          <a:p>
            <a:pPr algn="l"/>
            <a:r>
              <a:rPr lang="zh-CN" altLang="en-US">
                <a:sym typeface="+mn-ea"/>
              </a:rPr>
              <a:t>  var innerFunc = function() {</a:t>
            </a:r>
            <a:endParaRPr lang="zh-CN" altLang="en-US"/>
          </a:p>
          <a:p>
            <a:pPr algn="l"/>
            <a:r>
              <a:rPr lang="zh-CN" altLang="en-US">
                <a:sym typeface="+mn-ea"/>
              </a:rPr>
              <a:t>    console.log(name)</a:t>
            </a:r>
            <a:endParaRPr lang="zh-CN" altLang="en-US"/>
          </a:p>
          <a:p>
            <a:pPr algn="l"/>
            <a:r>
              <a:rPr lang="zh-CN" altLang="en-US">
                <a:sym typeface="+mn-ea"/>
              </a:rPr>
              <a:t>  }</a:t>
            </a:r>
            <a:endParaRPr lang="zh-CN" altLang="en-US"/>
          </a:p>
          <a:p>
            <a:pPr algn="l"/>
            <a:r>
              <a:rPr lang="zh-CN" altLang="en-US">
                <a:sym typeface="+mn-ea"/>
              </a:rPr>
              <a:t>  return innerFunc</a:t>
            </a:r>
            <a:endParaRPr lang="zh-CN" altLang="en-US"/>
          </a:p>
          <a:p>
            <a:pPr algn="l"/>
            <a:r>
              <a:rPr lang="zh-CN" altLang="en-US">
                <a:sym typeface="+mn-ea"/>
              </a:rPr>
              <a:t>}</a:t>
            </a:r>
            <a:endParaRPr lang="zh-CN" altLang="en-US"/>
          </a:p>
          <a:p>
            <a:pPr algn="l"/>
            <a:r>
              <a:rPr lang="zh-CN" altLang="en-US">
                <a:sym typeface="+mn-ea"/>
              </a:rPr>
              <a:t>let greet = getGreet()</a:t>
            </a:r>
            <a:endParaRPr lang="zh-CN" altLang="en-US"/>
          </a:p>
          <a:p>
            <a:pPr algn="l"/>
            <a:r>
              <a:rPr lang="zh-CN" altLang="en-US">
                <a:sym typeface="+mn-ea"/>
              </a:rPr>
              <a:t>console.log(greetText) // hello</a:t>
            </a:r>
            <a:endParaRPr lang="zh-CN" altLang="en-US"/>
          </a:p>
          <a:p>
            <a:pPr algn="l"/>
            <a:r>
              <a:rPr lang="zh-CN" altLang="en-US">
                <a:sym typeface="+mn-ea"/>
              </a:rPr>
              <a:t>greet() // vian</a:t>
            </a:r>
            <a:endParaRPr lang="zh-CN" altLang="en-US"/>
          </a:p>
          <a:p>
            <a:pPr marL="0" indent="0" algn="l">
              <a:lnSpc>
                <a:spcPct val="150000"/>
              </a:lnSpc>
              <a:buNone/>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var greetText = 'hello'</a:t>
            </a:r>
            <a:endParaRPr lang="zh-CN" altLang="en-US"/>
          </a:p>
          <a:p>
            <a:pPr algn="l"/>
            <a:r>
              <a:rPr lang="zh-CN" altLang="en-US">
                <a:sym typeface="+mn-ea"/>
              </a:rPr>
              <a:t>function getGreet() {</a:t>
            </a:r>
            <a:endParaRPr lang="zh-CN" altLang="en-US"/>
          </a:p>
          <a:p>
            <a:pPr algn="l"/>
            <a:r>
              <a:rPr lang="zh-CN" altLang="en-US">
                <a:sym typeface="+mn-ea"/>
              </a:rPr>
              <a:t>  const name = 'vian'</a:t>
            </a:r>
            <a:endParaRPr lang="zh-CN" altLang="en-US"/>
          </a:p>
          <a:p>
            <a:pPr algn="l"/>
            <a:r>
              <a:rPr lang="zh-CN" altLang="en-US">
                <a:sym typeface="+mn-ea"/>
              </a:rPr>
              <a:t>  var innerFunc = function() {</a:t>
            </a:r>
            <a:endParaRPr lang="zh-CN" altLang="en-US"/>
          </a:p>
          <a:p>
            <a:pPr algn="l"/>
            <a:r>
              <a:rPr lang="zh-CN" altLang="en-US">
                <a:sym typeface="+mn-ea"/>
              </a:rPr>
              <a:t>    console.log(name)</a:t>
            </a:r>
            <a:endParaRPr lang="zh-CN" altLang="en-US"/>
          </a:p>
          <a:p>
            <a:pPr algn="l"/>
            <a:r>
              <a:rPr lang="zh-CN" altLang="en-US">
                <a:sym typeface="+mn-ea"/>
              </a:rPr>
              <a:t>  }</a:t>
            </a:r>
            <a:endParaRPr lang="zh-CN" altLang="en-US"/>
          </a:p>
          <a:p>
            <a:pPr algn="l"/>
            <a:r>
              <a:rPr lang="zh-CN" altLang="en-US">
                <a:sym typeface="+mn-ea"/>
              </a:rPr>
              <a:t>  return innerFunc</a:t>
            </a:r>
            <a:endParaRPr lang="zh-CN" altLang="en-US"/>
          </a:p>
          <a:p>
            <a:pPr algn="l"/>
            <a:r>
              <a:rPr lang="zh-CN" altLang="en-US">
                <a:sym typeface="+mn-ea"/>
              </a:rPr>
              <a:t>}</a:t>
            </a:r>
            <a:endParaRPr lang="zh-CN" altLang="en-US"/>
          </a:p>
          <a:p>
            <a:pPr algn="l"/>
            <a:r>
              <a:rPr lang="zh-CN" altLang="en-US">
                <a:sym typeface="+mn-ea"/>
              </a:rPr>
              <a:t>let greet = getGreet()</a:t>
            </a:r>
            <a:endParaRPr lang="zh-CN" altLang="en-US"/>
          </a:p>
          <a:p>
            <a:pPr algn="l"/>
            <a:r>
              <a:rPr lang="zh-CN" altLang="en-US">
                <a:sym typeface="+mn-ea"/>
              </a:rPr>
              <a:t>console.log(greetText) // hello</a:t>
            </a:r>
            <a:endParaRPr lang="zh-CN" altLang="en-US"/>
          </a:p>
          <a:p>
            <a:pPr algn="l"/>
            <a:r>
              <a:rPr lang="zh-CN" altLang="en-US">
                <a:sym typeface="+mn-ea"/>
              </a:rPr>
              <a:t>greet() // vian</a:t>
            </a:r>
            <a:endParaRPr lang="zh-CN" altLang="en-US"/>
          </a:p>
          <a:p>
            <a:pPr marL="0" indent="0" algn="l">
              <a:lnSpc>
                <a:spcPct val="150000"/>
              </a:lnSpc>
              <a:buNone/>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lgn="l">
              <a:lnSpc>
                <a:spcPct val="150000"/>
              </a:lnSpc>
              <a:buNone/>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思考：为什么语法错误会在编译阶段就能发现？</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a:t>
            </a:r>
            <a:r>
              <a:rPr lang="en-US" altLang="zh-CN">
                <a:sym typeface="+mn-ea"/>
              </a:rPr>
              <a:t>/</a:t>
            </a:r>
            <a:r>
              <a:rPr lang="zh-CN" altLang="en-US">
                <a:sym typeface="+mn-ea"/>
              </a:rPr>
              <a:t> 代码段二</a:t>
            </a:r>
            <a:endParaRPr lang="zh-CN" altLang="en-US"/>
          </a:p>
          <a:p>
            <a:pPr algn="l"/>
            <a:r>
              <a:rPr lang="zh-CN" altLang="en-US">
                <a:sym typeface="+mn-ea"/>
              </a:rPr>
              <a:t>var siteName = 'juejin'</a:t>
            </a:r>
            <a:endParaRPr lang="zh-CN" altLang="en-US"/>
          </a:p>
          <a:p>
            <a:pPr algn="l"/>
            <a:r>
              <a:rPr lang="zh-CN" altLang="en-US">
                <a:sym typeface="+mn-ea"/>
              </a:rPr>
              <a:t>let myName = 'em'</a:t>
            </a:r>
            <a:endParaRPr lang="zh-CN" altLang="en-US"/>
          </a:p>
          <a:p>
            <a:pPr algn="l"/>
            <a:r>
              <a:rPr lang="zh-CN" altLang="en-US">
                <a:sym typeface="+mn-ea"/>
              </a:rPr>
              <a:t>{</a:t>
            </a:r>
            <a:endParaRPr lang="zh-CN" altLang="en-US"/>
          </a:p>
          <a:p>
            <a:pPr algn="l"/>
            <a:r>
              <a:rPr lang="zh-CN" altLang="en-US">
                <a:sym typeface="+mn-ea"/>
              </a:rPr>
              <a:t>  let myName = 'vian'</a:t>
            </a:r>
            <a:endParaRPr lang="zh-CN" altLang="en-US"/>
          </a:p>
          <a:p>
            <a:pPr algn="l"/>
            <a:r>
              <a:rPr lang="zh-CN" altLang="en-US">
                <a:sym typeface="+mn-ea"/>
              </a:rPr>
              <a:t>}</a:t>
            </a:r>
            <a:endParaRPr lang="zh-CN" altLang="en-US"/>
          </a:p>
          <a:p>
            <a:pPr algn="l"/>
            <a:r>
              <a:rPr lang="zh-CN" altLang="en-US">
                <a:sym typeface="+mn-ea"/>
              </a:rPr>
              <a:t>console.log(siteName) // juejin</a:t>
            </a:r>
            <a:endParaRPr lang="zh-CN" altLang="en-US"/>
          </a:p>
          <a:p>
            <a:pPr algn="l"/>
            <a:r>
              <a:rPr lang="zh-CN" altLang="en-US">
                <a:sym typeface="+mn-ea"/>
              </a:rPr>
              <a:t>console.log(myName) // em</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a:t>
            </a:r>
            <a:r>
              <a:rPr lang="en-US" altLang="zh-CN">
                <a:sym typeface="+mn-ea"/>
              </a:rPr>
              <a:t>/</a:t>
            </a:r>
            <a:r>
              <a:rPr lang="zh-CN" altLang="en-US">
                <a:sym typeface="+mn-ea"/>
              </a:rPr>
              <a:t> 代码段二</a:t>
            </a:r>
            <a:endParaRPr lang="zh-CN" altLang="en-US"/>
          </a:p>
          <a:p>
            <a:pPr algn="l"/>
            <a:r>
              <a:rPr lang="zh-CN" altLang="en-US">
                <a:sym typeface="+mn-ea"/>
              </a:rPr>
              <a:t>var siteName = 'juejin'</a:t>
            </a:r>
            <a:endParaRPr lang="zh-CN" altLang="en-US"/>
          </a:p>
          <a:p>
            <a:pPr algn="l"/>
            <a:r>
              <a:rPr lang="zh-CN" altLang="en-US">
                <a:sym typeface="+mn-ea"/>
              </a:rPr>
              <a:t>let myName = 'em'</a:t>
            </a:r>
            <a:endParaRPr lang="zh-CN" altLang="en-US"/>
          </a:p>
          <a:p>
            <a:pPr algn="l"/>
            <a:r>
              <a:rPr lang="zh-CN" altLang="en-US">
                <a:sym typeface="+mn-ea"/>
              </a:rPr>
              <a:t>{</a:t>
            </a:r>
            <a:endParaRPr lang="zh-CN" altLang="en-US"/>
          </a:p>
          <a:p>
            <a:pPr algn="l"/>
            <a:r>
              <a:rPr lang="zh-CN" altLang="en-US">
                <a:sym typeface="+mn-ea"/>
              </a:rPr>
              <a:t>  let myName = 'vian'</a:t>
            </a:r>
            <a:endParaRPr lang="zh-CN" altLang="en-US"/>
          </a:p>
          <a:p>
            <a:pPr algn="l"/>
            <a:r>
              <a:rPr lang="zh-CN" altLang="en-US">
                <a:sym typeface="+mn-ea"/>
              </a:rPr>
              <a:t>}</a:t>
            </a:r>
            <a:endParaRPr lang="zh-CN" altLang="en-US"/>
          </a:p>
          <a:p>
            <a:pPr algn="l"/>
            <a:r>
              <a:rPr lang="zh-CN" altLang="en-US">
                <a:sym typeface="+mn-ea"/>
              </a:rPr>
              <a:t>console.log(siteName) // juejin</a:t>
            </a:r>
            <a:endParaRPr lang="zh-CN" altLang="en-US"/>
          </a:p>
          <a:p>
            <a:pPr algn="l"/>
            <a:r>
              <a:rPr lang="zh-CN" altLang="en-US">
                <a:sym typeface="+mn-ea"/>
              </a:rPr>
              <a:t>console.log(myName) // em</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lgn="l">
              <a:lnSpc>
                <a:spcPct val="150000"/>
              </a:lnSpc>
              <a:buNone/>
            </a:pPr>
            <a:r>
              <a:rPr lang="zh-CN" altLang="en-US">
                <a:sym typeface="+mn-ea"/>
              </a:rPr>
              <a:t>var myName = 'vian'</a:t>
            </a:r>
            <a:endParaRPr lang="zh-CN" altLang="en-US">
              <a:solidFill>
                <a:schemeClr val="tx1"/>
              </a:solidFill>
              <a:sym typeface="+mn-ea"/>
            </a:endParaRPr>
          </a:p>
          <a:p>
            <a:pPr marL="0" indent="0" algn="l">
              <a:lnSpc>
                <a:spcPct val="100000"/>
              </a:lnSpc>
              <a:buNone/>
            </a:pPr>
            <a:r>
              <a:rPr lang="zh-CN" altLang="en-US">
                <a:sym typeface="+mn-ea"/>
              </a:rPr>
              <a:t>function greet() {</a:t>
            </a:r>
            <a:endParaRPr lang="zh-CN" altLang="en-US">
              <a:solidFill>
                <a:schemeClr val="tx1"/>
              </a:solidFill>
              <a:sym typeface="+mn-ea"/>
            </a:endParaRPr>
          </a:p>
          <a:p>
            <a:pPr marL="0" indent="0" algn="l">
              <a:lnSpc>
                <a:spcPct val="100000"/>
              </a:lnSpc>
              <a:buNone/>
            </a:pPr>
            <a:r>
              <a:rPr lang="zh-CN" altLang="en-US">
                <a:sym typeface="+mn-ea"/>
              </a:rPr>
              <a:t>  console.log(myName)</a:t>
            </a:r>
            <a:endParaRPr lang="zh-CN" altLang="en-US">
              <a:solidFill>
                <a:schemeClr val="tx1"/>
              </a:solidFill>
              <a:sym typeface="+mn-ea"/>
            </a:endParaRPr>
          </a:p>
          <a:p>
            <a:pPr marL="0" indent="0" algn="l">
              <a:lnSpc>
                <a:spcPct val="100000"/>
              </a:lnSpc>
              <a:buNone/>
            </a:pPr>
            <a:r>
              <a:rPr lang="zh-CN" altLang="en-US">
                <a:sym typeface="+mn-ea"/>
              </a:rPr>
              <a:t>}</a:t>
            </a:r>
            <a:endParaRPr lang="zh-CN" altLang="en-US">
              <a:solidFill>
                <a:schemeClr val="tx1"/>
              </a:solidFill>
              <a:sym typeface="+mn-ea"/>
            </a:endParaRPr>
          </a:p>
          <a:p>
            <a:pPr marL="0" indent="0" algn="l">
              <a:lnSpc>
                <a:spcPct val="100000"/>
              </a:lnSpc>
              <a:buNone/>
            </a:pPr>
            <a:r>
              <a:rPr lang="zh-CN" altLang="en-US">
                <a:sym typeface="+mn-ea"/>
              </a:rPr>
              <a:t>function bow() {</a:t>
            </a:r>
            <a:endParaRPr lang="zh-CN" altLang="en-US">
              <a:solidFill>
                <a:schemeClr val="tx1"/>
              </a:solidFill>
              <a:sym typeface="+mn-ea"/>
            </a:endParaRPr>
          </a:p>
          <a:p>
            <a:pPr marL="0" indent="0" algn="l">
              <a:lnSpc>
                <a:spcPct val="100000"/>
              </a:lnSpc>
              <a:buNone/>
            </a:pPr>
            <a:r>
              <a:rPr lang="zh-CN" altLang="en-US">
                <a:sym typeface="+mn-ea"/>
              </a:rPr>
              <a:t>  var myName = 'em'</a:t>
            </a:r>
            <a:endParaRPr lang="zh-CN" altLang="en-US">
              <a:solidFill>
                <a:schemeClr val="tx1"/>
              </a:solidFill>
              <a:sym typeface="+mn-ea"/>
            </a:endParaRPr>
          </a:p>
          <a:p>
            <a:pPr marL="0" indent="0" algn="l">
              <a:lnSpc>
                <a:spcPct val="100000"/>
              </a:lnSpc>
              <a:buNone/>
            </a:pPr>
            <a:r>
              <a:rPr lang="zh-CN" altLang="en-US">
                <a:sym typeface="+mn-ea"/>
              </a:rPr>
              <a:t>  greet()</a:t>
            </a:r>
            <a:endParaRPr lang="zh-CN" altLang="en-US">
              <a:solidFill>
                <a:schemeClr val="tx1"/>
              </a:solidFill>
              <a:sym typeface="+mn-ea"/>
            </a:endParaRPr>
          </a:p>
          <a:p>
            <a:pPr marL="0" indent="0" algn="l">
              <a:lnSpc>
                <a:spcPct val="100000"/>
              </a:lnSpc>
              <a:buNone/>
            </a:pPr>
            <a:r>
              <a:rPr lang="zh-CN" altLang="en-US">
                <a:sym typeface="+mn-ea"/>
              </a:rPr>
              <a:t>}</a:t>
            </a:r>
            <a:endParaRPr lang="zh-CN" altLang="en-US">
              <a:solidFill>
                <a:schemeClr val="tx1"/>
              </a:solidFill>
              <a:sym typeface="+mn-ea"/>
            </a:endParaRPr>
          </a:p>
          <a:p>
            <a:pPr marL="0" indent="0" algn="l">
              <a:lnSpc>
                <a:spcPct val="100000"/>
              </a:lnSpc>
              <a:buNone/>
            </a:pPr>
            <a:r>
              <a:rPr lang="zh-CN" altLang="en-US">
                <a:sym typeface="+mn-ea"/>
              </a:rPr>
              <a:t>bow()</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image" Target="../media/image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image" Target="../media/image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5" Type="http://schemas.openxmlformats.org/officeDocument/2006/relationships/slideLayout" Target="../slideLayouts/slideLayout2.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image" Target="../media/image1.png"/><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xml"/><Relationship Id="rId2" Type="http://schemas.openxmlformats.org/officeDocument/2006/relationships/image" Target="../media/image9.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image" Target="../media/image10.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1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image" Target="../media/image1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image" Target="../media/image1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44.xml"/><Relationship Id="rId2" Type="http://schemas.openxmlformats.org/officeDocument/2006/relationships/image" Target="../media/image1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image" Target="../media/image14.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172d0dc26b25d2e622eceade12082b0b4877cadcac02-NCB2wE_fw658"/>
          <p:cNvPicPr>
            <a:picLocks noChangeAspect="1"/>
          </p:cNvPicPr>
          <p:nvPr/>
        </p:nvPicPr>
        <p:blipFill>
          <a:blip r:embed="rId1"/>
          <a:stretch>
            <a:fillRect/>
          </a:stretch>
        </p:blipFill>
        <p:spPr>
          <a:xfrm>
            <a:off x="4347210" y="2063750"/>
            <a:ext cx="3939540" cy="4850765"/>
          </a:xfrm>
          <a:prstGeom prst="rect">
            <a:avLst/>
          </a:prstGeom>
        </p:spPr>
      </p:pic>
      <p:sp>
        <p:nvSpPr>
          <p:cNvPr id="4" name="标题 3"/>
          <p:cNvSpPr/>
          <p:nvPr>
            <p:ph type="ctrTitle"/>
          </p:nvPr>
        </p:nvSpPr>
        <p:spPr>
          <a:xfrm>
            <a:off x="1439545" y="937260"/>
            <a:ext cx="9144000" cy="1330325"/>
          </a:xfrm>
        </p:spPr>
        <p:txBody>
          <a:bodyPr/>
          <a:p>
            <a:r>
              <a:rPr lang="en-US" altLang="zh-CN" b="1" kern="0" dirty="0">
                <a:solidFill>
                  <a:schemeClr val="accent5">
                    <a:lumMod val="50000"/>
                  </a:schemeClr>
                </a:solidFill>
                <a:latin typeface="+mn-ea"/>
                <a:cs typeface="Arial" panose="020B0604020202090204" pitchFamily="34" charset="0"/>
                <a:sym typeface="+mn-ea"/>
              </a:rPr>
              <a:t>Javascript</a:t>
            </a:r>
            <a:r>
              <a:rPr lang="zh-CN" altLang="en-US" b="1" kern="0" dirty="0">
                <a:solidFill>
                  <a:schemeClr val="accent5">
                    <a:lumMod val="50000"/>
                  </a:schemeClr>
                </a:solidFill>
                <a:latin typeface="+mn-ea"/>
                <a:cs typeface="Arial" panose="020B0604020202090204" pitchFamily="34" charset="0"/>
                <a:sym typeface="+mn-ea"/>
              </a:rPr>
              <a:t>编程进阶</a:t>
            </a:r>
            <a:endParaRPr lang="zh-CN" altLang="en-US" b="1" kern="0" dirty="0">
              <a:solidFill>
                <a:schemeClr val="accent5">
                  <a:lumMod val="50000"/>
                </a:schemeClr>
              </a:solidFill>
              <a:latin typeface="+mn-ea"/>
              <a:cs typeface="Arial" panose="020B0604020202090204" pitchFamily="34" charset="0"/>
              <a:sym typeface="+mn-ea"/>
            </a:endParaRPr>
          </a:p>
        </p:txBody>
      </p:sp>
    </p:spTree>
    <p:custDataLst>
      <p:tags r:id="rId2"/>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853440" y="1163955"/>
            <a:ext cx="2788285" cy="5077460"/>
          </a:xfrm>
          <a:prstGeom prst="rect">
            <a:avLst/>
          </a:prstGeom>
          <a:noFill/>
        </p:spPr>
        <p:txBody>
          <a:bodyPr wrap="square" rtlCol="0">
            <a:spAutoFit/>
          </a:bodyPr>
          <a:p>
            <a:pPr marL="0" indent="0">
              <a:lnSpc>
                <a:spcPct val="150000"/>
              </a:lnSpc>
              <a:buNone/>
            </a:pPr>
            <a:r>
              <a:rPr lang="zh-CN" altLang="en-US" dirty="0">
                <a:latin typeface="Yuanti SC" panose="02010600040101010101" charset="-122"/>
                <a:ea typeface="Yuanti SC" panose="02010600040101010101" charset="-122"/>
                <a:cs typeface="Yuanti SC" panose="02010600040101010101" charset="-122"/>
                <a:sym typeface="+mn-ea"/>
              </a:rPr>
              <a:t>编译阶段结束，进入执行阶段。执行greet函数体内代码console.log('hello')，输出hello。</a:t>
            </a: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r>
              <a:rPr lang="zh-CN" altLang="en-US" dirty="0">
                <a:solidFill>
                  <a:schemeClr val="accent6">
                    <a:lumMod val="75000"/>
                  </a:schemeClr>
                </a:solidFill>
                <a:latin typeface="Yuanti SC" panose="02010600040101010101" charset="-122"/>
                <a:ea typeface="Yuanti SC" panose="02010600040101010101" charset="-122"/>
                <a:cs typeface="Yuanti SC" panose="02010600040101010101" charset="-122"/>
                <a:sym typeface="+mn-ea"/>
              </a:rPr>
              <a:t>函数greet执行结束，greet执行上下文出栈待回收。</a:t>
            </a:r>
            <a:endParaRPr lang="zh-CN" altLang="en-US" dirty="0">
              <a:solidFill>
                <a:schemeClr val="accent6"/>
              </a:solidFill>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endParaRPr lang="zh-CN" altLang="en-US" dirty="0">
              <a:solidFill>
                <a:schemeClr val="accent6"/>
              </a:solidFill>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r>
              <a:rPr lang="zh-CN" altLang="en-US" dirty="0">
                <a:latin typeface="Yuanti SC" panose="02010600040101010101" charset="-122"/>
                <a:ea typeface="Yuanti SC" panose="02010600040101010101" charset="-122"/>
                <a:cs typeface="Yuanti SC" panose="02010600040101010101" charset="-122"/>
                <a:sym typeface="+mn-ea"/>
              </a:rPr>
              <a:t>此时调用栈中又只剩下全局执行上下文。重新回到全局上下文执行代码。</a:t>
            </a:r>
            <a:endParaRPr lang="zh-CN" altLang="en-US" dirty="0">
              <a:latin typeface="Yuanti SC" panose="02010600040101010101" charset="-122"/>
              <a:ea typeface="Yuanti SC" panose="02010600040101010101" charset="-122"/>
              <a:cs typeface="Yuanti SC" panose="02010600040101010101" charset="-122"/>
              <a:sym typeface="+mn-ea"/>
            </a:endParaRPr>
          </a:p>
        </p:txBody>
      </p:sp>
      <p:pic>
        <p:nvPicPr>
          <p:cNvPr id="3" name="图片 2"/>
          <p:cNvPicPr>
            <a:picLocks noChangeAspect="1"/>
          </p:cNvPicPr>
          <p:nvPr/>
        </p:nvPicPr>
        <p:blipFill>
          <a:blip r:embed="rId2"/>
          <a:stretch>
            <a:fillRect/>
          </a:stretch>
        </p:blipFill>
        <p:spPr>
          <a:xfrm>
            <a:off x="3815715" y="1175385"/>
            <a:ext cx="8039735" cy="495300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3" name="文本框 2"/>
          <p:cNvSpPr txBox="1"/>
          <p:nvPr/>
        </p:nvSpPr>
        <p:spPr>
          <a:xfrm>
            <a:off x="908050" y="994410"/>
            <a:ext cx="4091940" cy="4246245"/>
          </a:xfrm>
          <a:prstGeom prst="rect">
            <a:avLst/>
          </a:prstGeom>
          <a:noFill/>
        </p:spPr>
        <p:txBody>
          <a:bodyPr wrap="square" rtlCol="0">
            <a:spAutoFit/>
          </a:bodyPr>
          <a:p>
            <a:pPr algn="l">
              <a:lnSpc>
                <a:spcPct val="150000"/>
              </a:lnSpc>
            </a:pPr>
            <a:r>
              <a:rPr lang="zh-CN" altLang="en-US">
                <a:solidFill>
                  <a:schemeClr val="bg1">
                    <a:lumMod val="50000"/>
                  </a:schemeClr>
                </a:solidFill>
                <a:sym typeface="+mn-ea"/>
              </a:rPr>
              <a:t>console.log(myName)</a:t>
            </a:r>
            <a:r>
              <a:rPr lang="en-US" altLang="zh-CN">
                <a:solidFill>
                  <a:schemeClr val="bg1">
                    <a:lumMod val="50000"/>
                  </a:schemeClr>
                </a:solidFill>
              </a:rPr>
              <a:t>;</a:t>
            </a:r>
            <a:endParaRPr lang="zh-CN" altLang="en-US"/>
          </a:p>
          <a:p>
            <a:pPr algn="l">
              <a:lnSpc>
                <a:spcPct val="150000"/>
              </a:lnSpc>
            </a:pPr>
            <a:r>
              <a:rPr lang="zh-CN" altLang="en-US"/>
              <a:t>遇到变量引用，在当前执行上下文中寻找声明。在全局执行上下文中找到声明myName，此时的值为undefined，打印输出undefined。</a:t>
            </a:r>
            <a:endParaRPr lang="zh-CN" altLang="en-US"/>
          </a:p>
          <a:p>
            <a:pPr algn="l">
              <a:lnSpc>
                <a:spcPct val="150000"/>
              </a:lnSpc>
            </a:pPr>
            <a:endParaRPr lang="zh-CN" altLang="en-US"/>
          </a:p>
          <a:p>
            <a:pPr algn="l">
              <a:lnSpc>
                <a:spcPct val="150000"/>
              </a:lnSpc>
            </a:pPr>
            <a:r>
              <a:rPr lang="zh-CN" altLang="en-US">
                <a:solidFill>
                  <a:schemeClr val="bg1">
                    <a:lumMod val="50000"/>
                  </a:schemeClr>
                </a:solidFill>
              </a:rPr>
              <a:t>myName = 'vian'</a:t>
            </a:r>
            <a:r>
              <a:rPr lang="en-US" altLang="zh-CN">
                <a:solidFill>
                  <a:schemeClr val="bg1">
                    <a:lumMod val="50000"/>
                  </a:schemeClr>
                </a:solidFill>
              </a:rPr>
              <a:t>;</a:t>
            </a:r>
            <a:endParaRPr lang="zh-CN" altLang="en-US"/>
          </a:p>
          <a:p>
            <a:pPr algn="l">
              <a:lnSpc>
                <a:spcPct val="150000"/>
              </a:lnSpc>
            </a:pPr>
            <a:r>
              <a:rPr lang="zh-CN" altLang="en-US"/>
              <a:t>遇到变量赋值，在当前执行上下文中寻找声明。在全局执行上下文中找到声明myName，将值变成'vian'。</a:t>
            </a:r>
            <a:endParaRPr lang="zh-CN" altLang="en-US"/>
          </a:p>
        </p:txBody>
      </p:sp>
      <p:pic>
        <p:nvPicPr>
          <p:cNvPr id="7" name="图片 6"/>
          <p:cNvPicPr>
            <a:picLocks noChangeAspect="1"/>
          </p:cNvPicPr>
          <p:nvPr/>
        </p:nvPicPr>
        <p:blipFill>
          <a:blip r:embed="rId2"/>
          <a:stretch>
            <a:fillRect/>
          </a:stretch>
        </p:blipFill>
        <p:spPr>
          <a:xfrm>
            <a:off x="5186680" y="996950"/>
            <a:ext cx="6830695" cy="534479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369550" cy="922020"/>
          </a:xfrm>
          <a:prstGeom prst="rect">
            <a:avLst/>
          </a:prstGeom>
          <a:noFill/>
        </p:spPr>
        <p:txBody>
          <a:bodyPr wrap="square" rtlCol="0">
            <a:spAutoFit/>
          </a:bodyPr>
          <a:p>
            <a:pPr marL="0" indent="0">
              <a:lnSpc>
                <a:spcPct val="150000"/>
              </a:lnSpc>
              <a:buNone/>
            </a:pPr>
            <a:r>
              <a:rPr lang="zh-CN" altLang="en-US">
                <a:sym typeface="+mn-ea"/>
              </a:rPr>
              <a:t>至此这段代码就执行完毕了。大家应该对执行上下文和变量环境有了一定的认识。需要注意的是，编译阶段JS引擎对同名声明的处理。</a:t>
            </a:r>
            <a:endParaRPr lang="zh-CN" altLang="en-US">
              <a:sym typeface="+mn-ea"/>
            </a:endParaRPr>
          </a:p>
        </p:txBody>
      </p:sp>
      <p:sp>
        <p:nvSpPr>
          <p:cNvPr id="3" name="文本框 2"/>
          <p:cNvSpPr txBox="1"/>
          <p:nvPr/>
        </p:nvSpPr>
        <p:spPr>
          <a:xfrm>
            <a:off x="908050" y="2766695"/>
            <a:ext cx="6776720" cy="2999740"/>
          </a:xfrm>
          <a:prstGeom prst="rect">
            <a:avLst/>
          </a:prstGeom>
          <a:noFill/>
        </p:spPr>
        <p:txBody>
          <a:bodyPr wrap="square" rtlCol="0">
            <a:spAutoFit/>
          </a:bodyPr>
          <a:p>
            <a:pPr algn="l"/>
            <a:r>
              <a:rPr lang="zh-CN" altLang="en-US"/>
              <a:t>在创建变量环境的阶段，当遇到同名声明是分两种情况处理:</a:t>
            </a:r>
            <a:endParaRPr lang="zh-CN" altLang="en-US"/>
          </a:p>
          <a:p>
            <a:pPr algn="l"/>
            <a:endParaRPr lang="zh-CN" altLang="en-US"/>
          </a:p>
          <a:p>
            <a:pPr marL="285750" indent="-285750" algn="l">
              <a:buFont typeface="Arial" panose="020B0604020202090204" pitchFamily="34" charset="0"/>
              <a:buChar char="•"/>
            </a:pPr>
            <a:r>
              <a:rPr lang="zh-CN" altLang="en-US"/>
              <a:t>遇到同名函数声明，将变量环境中函数引用指向新的函数代码</a:t>
            </a:r>
            <a:endParaRPr lang="zh-CN" altLang="en-US"/>
          </a:p>
          <a:p>
            <a:pPr algn="l"/>
            <a:endParaRPr lang="zh-CN" altLang="en-US"/>
          </a:p>
          <a:p>
            <a:pPr marL="285750" indent="-285750" algn="l">
              <a:buFont typeface="Arial" panose="020B0604020202090204" pitchFamily="34" charset="0"/>
              <a:buChar char="•"/>
            </a:pPr>
            <a:r>
              <a:rPr lang="zh-CN" altLang="en-US"/>
              <a:t>遇到同名变量声明，跳过该声明。</a:t>
            </a:r>
            <a:endParaRPr lang="zh-CN" altLang="en-US"/>
          </a:p>
          <a:p>
            <a:pPr algn="l"/>
            <a:endParaRPr lang="zh-CN" altLang="en-US"/>
          </a:p>
          <a:p>
            <a:pPr algn="l">
              <a:lnSpc>
                <a:spcPct val="150000"/>
              </a:lnSpc>
            </a:pPr>
            <a:r>
              <a:rPr lang="zh-CN" altLang="en-US"/>
              <a:t>因此后声明的greet函数将覆盖前面声明greet函数，后声明的greet变量将被忽略（注意在执行阶段的最后，greet将被赋值成字符串'你好'）。所以该代码输出结果为hi undefined。</a:t>
            </a:r>
            <a:endParaRPr lang="zh-CN" altLang="en-US"/>
          </a:p>
        </p:txBody>
      </p:sp>
      <p:sp>
        <p:nvSpPr>
          <p:cNvPr id="7" name="文本框 6"/>
          <p:cNvSpPr txBox="1"/>
          <p:nvPr/>
        </p:nvSpPr>
        <p:spPr>
          <a:xfrm>
            <a:off x="8617585" y="2094230"/>
            <a:ext cx="2405380" cy="424624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pPr algn="l">
              <a:lnSpc>
                <a:spcPct val="150000"/>
              </a:lnSpc>
            </a:pPr>
            <a:r>
              <a:rPr lang="zh-CN" altLang="en-US"/>
              <a:t>greet()</a:t>
            </a:r>
            <a:endParaRPr lang="zh-CN" altLang="en-US"/>
          </a:p>
          <a:p>
            <a:pPr algn="l">
              <a:lnSpc>
                <a:spcPct val="150000"/>
              </a:lnSpc>
            </a:pPr>
            <a:r>
              <a:rPr lang="zh-CN" altLang="en-US"/>
              <a:t>console.log(myName)</a:t>
            </a:r>
            <a:endParaRPr lang="zh-CN" altLang="en-US"/>
          </a:p>
          <a:p>
            <a:pPr algn="l">
              <a:lnSpc>
                <a:spcPct val="150000"/>
              </a:lnSpc>
            </a:pPr>
            <a:r>
              <a:rPr lang="zh-CN" altLang="en-US"/>
              <a:t>function greet() {</a:t>
            </a:r>
            <a:endParaRPr lang="zh-CN" altLang="en-US"/>
          </a:p>
          <a:p>
            <a:pPr algn="l">
              <a:lnSpc>
                <a:spcPct val="150000"/>
              </a:lnSpc>
            </a:pPr>
            <a:r>
              <a:rPr lang="zh-CN" altLang="en-US"/>
              <a:t>  console.log('hello')</a:t>
            </a:r>
            <a:endParaRPr lang="zh-CN" altLang="en-US"/>
          </a:p>
          <a:p>
            <a:pPr algn="l">
              <a:lnSpc>
                <a:spcPct val="150000"/>
              </a:lnSpc>
            </a:pPr>
            <a:r>
              <a:rPr lang="zh-CN" altLang="en-US"/>
              <a:t>}</a:t>
            </a:r>
            <a:endParaRPr lang="zh-CN" altLang="en-US"/>
          </a:p>
          <a:p>
            <a:pPr algn="l">
              <a:lnSpc>
                <a:spcPct val="150000"/>
              </a:lnSpc>
            </a:pPr>
            <a:r>
              <a:rPr lang="zh-CN" altLang="en-US"/>
              <a:t>function greet() {</a:t>
            </a:r>
            <a:endParaRPr lang="zh-CN" altLang="en-US"/>
          </a:p>
          <a:p>
            <a:pPr algn="l">
              <a:lnSpc>
                <a:spcPct val="150000"/>
              </a:lnSpc>
            </a:pPr>
            <a:r>
              <a:rPr lang="zh-CN" altLang="en-US"/>
              <a:t>  console.log('hi')</a:t>
            </a:r>
            <a:endParaRPr lang="zh-CN" altLang="en-US"/>
          </a:p>
          <a:p>
            <a:pPr algn="l">
              <a:lnSpc>
                <a:spcPct val="150000"/>
              </a:lnSpc>
            </a:pPr>
            <a:r>
              <a:rPr lang="zh-CN" altLang="en-US"/>
              <a:t>}</a:t>
            </a:r>
            <a:endParaRPr lang="zh-CN" altLang="en-US"/>
          </a:p>
          <a:p>
            <a:pPr algn="l">
              <a:lnSpc>
                <a:spcPct val="150000"/>
              </a:lnSpc>
            </a:pPr>
            <a:r>
              <a:rPr lang="zh-CN" altLang="en-US"/>
              <a:t>var myName = 'vian'</a:t>
            </a:r>
            <a:endParaRPr lang="zh-CN" altLang="en-US"/>
          </a:p>
          <a:p>
            <a:pPr algn="l">
              <a:lnSpc>
                <a:spcPct val="150000"/>
              </a:lnSpc>
            </a:pPr>
            <a:r>
              <a:rPr lang="zh-CN" altLang="en-US"/>
              <a:t>var greet = '你好'</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115695"/>
            <a:ext cx="4055745" cy="5307965"/>
          </a:xfrm>
          <a:prstGeom prst="rect">
            <a:avLst/>
          </a:prstGeom>
          <a:noFill/>
        </p:spPr>
        <p:txBody>
          <a:bodyPr wrap="square" rtlCol="0">
            <a:spAutoFit/>
          </a:bodyPr>
          <a:p>
            <a:pPr marL="0" indent="0">
              <a:buNone/>
            </a:pPr>
            <a:r>
              <a:rPr lang="zh-CN" altLang="en-US" sz="2400" b="1" dirty="0">
                <a:latin typeface="Yuanti SC Bold" panose="02010600040101010101" charset="-122"/>
                <a:ea typeface="Yuanti SC Bold" panose="02010600040101010101" charset="-122"/>
                <a:cs typeface="Yuanti SC Regular" panose="02010600040101010101" charset="-122"/>
                <a:sym typeface="+mn-ea"/>
              </a:rPr>
              <a:t>词法环境与块级作用域</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lnSpc>
                <a:spcPct val="150000"/>
              </a:lnSpc>
              <a:buNone/>
            </a:pPr>
            <a:r>
              <a:rPr dirty="0">
                <a:sym typeface="+mn-ea"/>
              </a:rPr>
              <a:t>什么是作用域？什么是块级作用域？</a:t>
            </a:r>
            <a:endParaRPr dirty="0">
              <a:sym typeface="+mn-ea"/>
            </a:endParaRPr>
          </a:p>
          <a:p>
            <a:pPr marL="0" indent="0">
              <a:lnSpc>
                <a:spcPct val="150000"/>
              </a:lnSpc>
              <a:buNone/>
            </a:pPr>
            <a:endParaRPr dirty="0">
              <a:sym typeface="+mn-ea"/>
            </a:endParaRPr>
          </a:p>
          <a:p>
            <a:pPr marL="0" indent="0">
              <a:lnSpc>
                <a:spcPct val="150000"/>
              </a:lnSpc>
              <a:buNone/>
            </a:pPr>
            <a:r>
              <a:rPr dirty="0">
                <a:solidFill>
                  <a:schemeClr val="accent6">
                    <a:lumMod val="75000"/>
                  </a:schemeClr>
                </a:solidFill>
                <a:sym typeface="+mn-ea"/>
              </a:rPr>
              <a:t>作用域就是变量可发挥作用的区域，管理着变量的可访性和生命周期。</a:t>
            </a:r>
            <a:endParaRPr dirty="0">
              <a:solidFill>
                <a:schemeClr val="accent6">
                  <a:lumMod val="75000"/>
                </a:schemeClr>
              </a:solidFill>
              <a:sym typeface="+mn-ea"/>
            </a:endParaRPr>
          </a:p>
          <a:p>
            <a:pPr marL="0" indent="0">
              <a:lnSpc>
                <a:spcPct val="150000"/>
              </a:lnSpc>
              <a:buNone/>
            </a:pPr>
            <a:endParaRPr dirty="0">
              <a:sym typeface="+mn-ea"/>
            </a:endParaRPr>
          </a:p>
          <a:p>
            <a:pPr marL="0" indent="0">
              <a:lnSpc>
                <a:spcPct val="150000"/>
              </a:lnSpc>
              <a:buNone/>
            </a:pPr>
            <a:r>
              <a:rPr dirty="0">
                <a:sym typeface="+mn-ea"/>
              </a:rPr>
              <a:t>块级作用域，字面意思就是在块级内发挥作用的变量区域，表现为 {}包含的let、const代码。</a:t>
            </a:r>
            <a:endParaRPr dirty="0">
              <a:sym typeface="+mn-ea"/>
            </a:endParaRPr>
          </a:p>
          <a:p>
            <a:pPr marL="0" indent="0">
              <a:lnSpc>
                <a:spcPct val="150000"/>
              </a:lnSpc>
              <a:buNone/>
            </a:pPr>
            <a:endParaRPr dirty="0">
              <a:sym typeface="+mn-ea"/>
            </a:endParaRPr>
          </a:p>
          <a:p>
            <a:pPr marL="0" indent="0">
              <a:lnSpc>
                <a:spcPct val="150000"/>
              </a:lnSpc>
              <a:buNone/>
            </a:pPr>
            <a:r>
              <a:rPr dirty="0">
                <a:sym typeface="+mn-ea"/>
              </a:rPr>
              <a:t>我们看</a:t>
            </a:r>
            <a:r>
              <a:rPr lang="zh-CN" dirty="0">
                <a:sym typeface="+mn-ea"/>
              </a:rPr>
              <a:t>右边</a:t>
            </a:r>
            <a:r>
              <a:rPr dirty="0">
                <a:sym typeface="+mn-ea"/>
              </a:rPr>
              <a:t>两段代码，看完就能理解什么是块级作用域了。</a:t>
            </a:r>
            <a:endParaRPr dirty="0">
              <a:sym typeface="+mn-ea"/>
            </a:endParaRPr>
          </a:p>
        </p:txBody>
      </p:sp>
      <p:sp>
        <p:nvSpPr>
          <p:cNvPr id="5" name="文本框 4"/>
          <p:cNvSpPr txBox="1"/>
          <p:nvPr/>
        </p:nvSpPr>
        <p:spPr>
          <a:xfrm>
            <a:off x="5654040" y="1213485"/>
            <a:ext cx="4767580" cy="203009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pPr algn="l"/>
            <a:r>
              <a:rPr lang="zh-CN" altLang="en-US"/>
              <a:t>// 代码段一</a:t>
            </a:r>
            <a:endParaRPr lang="zh-CN" altLang="en-US"/>
          </a:p>
          <a:p>
            <a:pPr algn="l"/>
            <a:r>
              <a:rPr lang="zh-CN" altLang="en-US"/>
              <a:t>var siteName = 'juejin'</a:t>
            </a:r>
            <a:endParaRPr lang="zh-CN" altLang="en-US"/>
          </a:p>
          <a:p>
            <a:pPr algn="l"/>
            <a:r>
              <a:rPr lang="zh-CN" altLang="en-US"/>
              <a:t>var myName = 'em'</a:t>
            </a:r>
            <a:endParaRPr lang="zh-CN" altLang="en-US"/>
          </a:p>
          <a:p>
            <a:pPr algn="l"/>
            <a:r>
              <a:rPr lang="zh-CN" altLang="en-US"/>
              <a:t>{</a:t>
            </a:r>
            <a:endParaRPr lang="zh-CN" altLang="en-US"/>
          </a:p>
          <a:p>
            <a:pPr algn="l"/>
            <a:r>
              <a:rPr lang="zh-CN" altLang="en-US"/>
              <a:t>  var myName = 'vian'</a:t>
            </a:r>
            <a:endParaRPr lang="zh-CN" altLang="en-US"/>
          </a:p>
          <a:p>
            <a:pPr algn="l"/>
            <a:r>
              <a:rPr lang="zh-CN" altLang="en-US"/>
              <a:t>}</a:t>
            </a:r>
            <a:endParaRPr lang="zh-CN" altLang="en-US"/>
          </a:p>
          <a:p>
            <a:pPr algn="l"/>
            <a:r>
              <a:rPr lang="zh-CN" altLang="en-US"/>
              <a:t>console.log(siteName, myName) // juejin vian</a:t>
            </a:r>
            <a:endParaRPr lang="zh-CN" altLang="en-US"/>
          </a:p>
        </p:txBody>
      </p:sp>
      <p:sp>
        <p:nvSpPr>
          <p:cNvPr id="7" name="文本框 6"/>
          <p:cNvSpPr txBox="1"/>
          <p:nvPr/>
        </p:nvSpPr>
        <p:spPr>
          <a:xfrm>
            <a:off x="5661025" y="3893820"/>
            <a:ext cx="4760595" cy="230695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p>
            <a:pPr algn="l"/>
            <a:r>
              <a:rPr lang="zh-CN" altLang="en-US"/>
              <a:t>// 代码段二</a:t>
            </a:r>
            <a:endParaRPr lang="zh-CN" altLang="en-US"/>
          </a:p>
          <a:p>
            <a:pPr algn="l"/>
            <a:r>
              <a:rPr lang="zh-CN" altLang="en-US"/>
              <a:t>var siteName = 'juejin'</a:t>
            </a:r>
            <a:endParaRPr lang="zh-CN" altLang="en-US"/>
          </a:p>
          <a:p>
            <a:pPr algn="l"/>
            <a:r>
              <a:rPr lang="zh-CN" altLang="en-US"/>
              <a:t>let myName = 'em'</a:t>
            </a:r>
            <a:endParaRPr lang="zh-CN" altLang="en-US"/>
          </a:p>
          <a:p>
            <a:pPr algn="l"/>
            <a:r>
              <a:rPr lang="zh-CN" altLang="en-US"/>
              <a:t>{</a:t>
            </a:r>
            <a:endParaRPr lang="zh-CN" altLang="en-US"/>
          </a:p>
          <a:p>
            <a:pPr algn="l"/>
            <a:r>
              <a:rPr lang="zh-CN" altLang="en-US"/>
              <a:t>  let myName = 'vian'</a:t>
            </a:r>
            <a:endParaRPr lang="zh-CN" altLang="en-US"/>
          </a:p>
          <a:p>
            <a:pPr algn="l"/>
            <a:r>
              <a:rPr lang="zh-CN" altLang="en-US"/>
              <a:t>}</a:t>
            </a:r>
            <a:endParaRPr lang="zh-CN" altLang="en-US"/>
          </a:p>
          <a:p>
            <a:pPr algn="l"/>
            <a:r>
              <a:rPr lang="zh-CN" altLang="en-US"/>
              <a:t>console.log(siteName) // juejin</a:t>
            </a:r>
            <a:endParaRPr lang="zh-CN" altLang="en-US"/>
          </a:p>
          <a:p>
            <a:pPr algn="l"/>
            <a:r>
              <a:rPr lang="zh-CN" altLang="en-US"/>
              <a:t>console.log(myName) // em</a:t>
            </a:r>
            <a:endParaRPr lang="zh-CN" altLang="en-US"/>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270490" cy="506730"/>
          </a:xfrm>
          <a:prstGeom prst="rect">
            <a:avLst/>
          </a:prstGeom>
          <a:noFill/>
        </p:spPr>
        <p:txBody>
          <a:bodyPr wrap="square" rtlCol="0">
            <a:spAutoFit/>
          </a:bodyPr>
          <a:p>
            <a:pPr marL="0" indent="0">
              <a:lnSpc>
                <a:spcPct val="150000"/>
              </a:lnSpc>
              <a:buNone/>
            </a:pPr>
            <a:r>
              <a:rPr lang="zh-CN" altLang="en-US">
                <a:sym typeface="+mn-ea"/>
              </a:rPr>
              <a:t>代码段一应该比较好理解，我们看一下代码段一的执行上下文分析图，验证一下自己的理解：</a:t>
            </a:r>
            <a:endParaRPr lang="zh-CN" altLang="en-US">
              <a:sym typeface="+mn-ea"/>
            </a:endParaRPr>
          </a:p>
        </p:txBody>
      </p:sp>
      <p:pic>
        <p:nvPicPr>
          <p:cNvPr id="3" name="图片 2"/>
          <p:cNvPicPr>
            <a:picLocks noChangeAspect="1"/>
          </p:cNvPicPr>
          <p:nvPr/>
        </p:nvPicPr>
        <p:blipFill>
          <a:blip r:embed="rId2"/>
          <a:stretch>
            <a:fillRect/>
          </a:stretch>
        </p:blipFill>
        <p:spPr>
          <a:xfrm>
            <a:off x="1592580" y="1767205"/>
            <a:ext cx="7963535" cy="483870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982980"/>
            <a:ext cx="10369550" cy="5077460"/>
          </a:xfrm>
          <a:prstGeom prst="rect">
            <a:avLst/>
          </a:prstGeom>
          <a:noFill/>
        </p:spPr>
        <p:txBody>
          <a:bodyPr wrap="square" rtlCol="0">
            <a:spAutoFit/>
          </a:bodyPr>
          <a:p>
            <a:pPr marL="0" indent="0">
              <a:lnSpc>
                <a:spcPct val="150000"/>
              </a:lnSpc>
              <a:buNone/>
            </a:pPr>
            <a:r>
              <a:rPr lang="zh-CN" altLang="en-US">
                <a:sym typeface="+mn-ea"/>
              </a:rPr>
              <a:t>我们来看代码段二。在编译阶段，会查找函数声明和var声明的变量放入变量环境中。但是let、const声明的变量会进行其他处理。编译阶段遇到最外层代码中let关键字声明行，JS引擎会将其放入一个块级数据结构中且值赋为undefined，然后压入词法环境中。词法环境是一种后进先出的栈结构。</a:t>
            </a:r>
            <a:endParaRPr lang="zh-CN" altLang="en-US">
              <a:sym typeface="+mn-ea"/>
            </a:endParaRPr>
          </a:p>
          <a:p>
            <a:pPr marL="0" indent="0">
              <a:lnSpc>
                <a:spcPct val="150000"/>
              </a:lnSpc>
              <a:buNone/>
            </a:pPr>
            <a:endParaRPr lang="zh-CN" altLang="en-US">
              <a:sym typeface="+mn-ea"/>
            </a:endParaRPr>
          </a:p>
          <a:p>
            <a:pPr marL="0" indent="0">
              <a:lnSpc>
                <a:spcPct val="150000"/>
              </a:lnSpc>
              <a:buNone/>
            </a:pPr>
            <a:r>
              <a:rPr lang="zh-CN" altLang="en-US">
                <a:sym typeface="+mn-ea"/>
              </a:rPr>
              <a:t>代码进入执行阶段：</a:t>
            </a:r>
            <a:endParaRPr lang="zh-CN" altLang="en-US">
              <a:sym typeface="+mn-ea"/>
            </a:endParaRPr>
          </a:p>
          <a:p>
            <a:pPr marL="0" indent="0">
              <a:lnSpc>
                <a:spcPct val="150000"/>
              </a:lnSpc>
              <a:buNone/>
            </a:pPr>
            <a:r>
              <a:rPr lang="en-US" altLang="zh-CN">
                <a:sym typeface="+mn-ea"/>
              </a:rPr>
              <a:t>1.</a:t>
            </a:r>
            <a:r>
              <a:rPr lang="zh-CN" altLang="en-US">
                <a:sym typeface="+mn-ea"/>
              </a:rPr>
              <a:t>运行到第一行时，JS引擎会先在词法环境栈中从上到下找siteName，没有找到则取变量环境中找，找到siteName，对其赋值为'juejin'。</a:t>
            </a:r>
            <a:endParaRPr lang="zh-CN" altLang="en-US">
              <a:sym typeface="+mn-ea"/>
            </a:endParaRPr>
          </a:p>
          <a:p>
            <a:pPr marL="0" indent="0">
              <a:lnSpc>
                <a:spcPct val="150000"/>
              </a:lnSpc>
              <a:buNone/>
            </a:pPr>
            <a:r>
              <a:rPr lang="en-US" altLang="zh-CN">
                <a:sym typeface="+mn-ea"/>
              </a:rPr>
              <a:t>2.</a:t>
            </a:r>
            <a:r>
              <a:rPr lang="zh-CN" altLang="en-US">
                <a:sym typeface="+mn-ea"/>
              </a:rPr>
              <a:t>运行到第二行时，JS引擎先在词法环境栈中从上到下找myName，找到并对其赋值为'em'。</a:t>
            </a:r>
            <a:endParaRPr lang="zh-CN" altLang="en-US">
              <a:sym typeface="+mn-ea"/>
            </a:endParaRPr>
          </a:p>
          <a:p>
            <a:pPr marL="0" indent="0">
              <a:lnSpc>
                <a:spcPct val="150000"/>
              </a:lnSpc>
              <a:buNone/>
            </a:pPr>
            <a:r>
              <a:rPr lang="en-US" altLang="zh-CN">
                <a:sym typeface="+mn-ea"/>
              </a:rPr>
              <a:t>3.</a:t>
            </a:r>
            <a:r>
              <a:rPr lang="zh-CN" altLang="en-US">
                <a:sym typeface="+mn-ea"/>
              </a:rPr>
              <a:t>运行到块级代码时，看到let声明的代码，JS引擎新建一个块级词法环境，将myName放入其中并赋值为'vian'，然后将该块级词法环境压入词法环境栈中。离开块级代码时，该块级词法环境出栈。</a:t>
            </a:r>
            <a:endParaRPr lang="zh-CN" altLang="en-US">
              <a:sym typeface="+mn-ea"/>
            </a:endParaRPr>
          </a:p>
          <a:p>
            <a:pPr marL="0" indent="0">
              <a:lnSpc>
                <a:spcPct val="150000"/>
              </a:lnSpc>
              <a:buNone/>
            </a:pPr>
            <a:r>
              <a:rPr lang="en-US" altLang="zh-CN">
                <a:sym typeface="+mn-ea"/>
              </a:rPr>
              <a:t>4.</a:t>
            </a:r>
            <a:r>
              <a:rPr lang="zh-CN" altLang="en-US">
                <a:sym typeface="+mn-ea"/>
              </a:rPr>
              <a:t>运行到最后两行</a:t>
            </a:r>
            <a:r>
              <a:rPr lang="en-US" altLang="zh-CN">
                <a:sym typeface="+mn-ea"/>
              </a:rPr>
              <a:t>console.log</a:t>
            </a:r>
            <a:r>
              <a:rPr lang="zh-CN" altLang="en-US">
                <a:sym typeface="+mn-ea"/>
              </a:rPr>
              <a:t>代码时，在当前执行上下文的词法环境中寻找该声明，找到则返回其值，找不到则在变量环境中继续找。</a:t>
            </a:r>
            <a:endParaRPr lang="zh-CN" altLang="en-US">
              <a:sym typeface="+mn-ea"/>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pic>
        <p:nvPicPr>
          <p:cNvPr id="3" name="图片 2"/>
          <p:cNvPicPr>
            <a:picLocks noChangeAspect="1"/>
          </p:cNvPicPr>
          <p:nvPr/>
        </p:nvPicPr>
        <p:blipFill>
          <a:blip r:embed="rId2"/>
          <a:stretch>
            <a:fillRect/>
          </a:stretch>
        </p:blipFill>
        <p:spPr>
          <a:xfrm>
            <a:off x="4742180" y="0"/>
            <a:ext cx="7433310" cy="6858000"/>
          </a:xfrm>
          <a:prstGeom prst="rect">
            <a:avLst/>
          </a:prstGeom>
        </p:spPr>
      </p:pic>
      <p:sp>
        <p:nvSpPr>
          <p:cNvPr id="5" name="文本框 4"/>
          <p:cNvSpPr txBox="1"/>
          <p:nvPr/>
        </p:nvSpPr>
        <p:spPr>
          <a:xfrm>
            <a:off x="864870" y="1616075"/>
            <a:ext cx="2926080" cy="368300"/>
          </a:xfrm>
          <a:prstGeom prst="rect">
            <a:avLst/>
          </a:prstGeom>
          <a:noFill/>
        </p:spPr>
        <p:txBody>
          <a:bodyPr wrap="none" rtlCol="0">
            <a:spAutoFit/>
          </a:bodyPr>
          <a:p>
            <a:r>
              <a:rPr lang="zh-CN" altLang="en-US"/>
              <a:t>代码段二的分析图如右图：</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982980"/>
            <a:ext cx="10369550" cy="2168525"/>
          </a:xfrm>
          <a:prstGeom prst="rect">
            <a:avLst/>
          </a:prstGeom>
          <a:noFill/>
        </p:spPr>
        <p:txBody>
          <a:bodyPr wrap="square" rtlCol="0">
            <a:spAutoFit/>
          </a:bodyPr>
          <a:p>
            <a:pPr marL="0" indent="0">
              <a:lnSpc>
                <a:spcPct val="150000"/>
              </a:lnSpc>
              <a:buNone/>
            </a:pPr>
            <a:r>
              <a:rPr lang="zh-CN" altLang="en-US">
                <a:sym typeface="+mn-ea"/>
              </a:rPr>
              <a:t>补充两个注意点：</a:t>
            </a:r>
            <a:endParaRPr lang="zh-CN" altLang="en-US">
              <a:sym typeface="+mn-ea"/>
            </a:endParaRPr>
          </a:p>
          <a:p>
            <a:pPr marL="285750" indent="-285750">
              <a:lnSpc>
                <a:spcPct val="150000"/>
              </a:lnSpc>
              <a:buFont typeface="Arial" panose="020B0604020202090204" pitchFamily="34" charset="0"/>
              <a:buChar char="•"/>
            </a:pPr>
            <a:r>
              <a:rPr lang="zh-CN" altLang="en-US">
                <a:sym typeface="+mn-ea"/>
              </a:rPr>
              <a:t>词法环境中每一个块级数据中不允许出现相同的变量，否则会报错：Identifier 'xxx' has already been declared</a:t>
            </a:r>
            <a:endParaRPr lang="zh-CN" altLang="en-US">
              <a:sym typeface="+mn-ea"/>
            </a:endParaRPr>
          </a:p>
          <a:p>
            <a:pPr marL="285750" indent="-285750">
              <a:lnSpc>
                <a:spcPct val="150000"/>
              </a:lnSpc>
              <a:buFont typeface="Arial" panose="020B0604020202090204" pitchFamily="34" charset="0"/>
              <a:buChar char="•"/>
            </a:pPr>
            <a:r>
              <a:rPr lang="zh-CN" altLang="en-US">
                <a:sym typeface="+mn-ea"/>
              </a:rPr>
              <a:t>let、const声明的声明虽然也会在编译阶段被处理，但是它们却不能达到变量提升的效果。在声明前引用。这是因为暂时性死区的存在：语法规定let声明前不可达。</a:t>
            </a:r>
            <a:endParaRPr lang="zh-CN" altLang="en-US">
              <a:sym typeface="+mn-ea"/>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982980"/>
            <a:ext cx="10369550" cy="3830955"/>
          </a:xfrm>
          <a:prstGeom prst="rect">
            <a:avLst/>
          </a:prstGeom>
          <a:noFill/>
        </p:spPr>
        <p:txBody>
          <a:bodyPr wrap="square" rtlCol="0">
            <a:spAutoFit/>
          </a:bodyPr>
          <a:p>
            <a:pPr marL="0" indent="0">
              <a:lnSpc>
                <a:spcPct val="150000"/>
              </a:lnSpc>
              <a:buNone/>
            </a:pPr>
            <a:r>
              <a:rPr lang="zh-CN" altLang="en-US">
                <a:sym typeface="+mn-ea"/>
              </a:rPr>
              <a:t>上文有说到，查找变量的时候，其实是分两步的。</a:t>
            </a:r>
            <a:endParaRPr lang="zh-CN" altLang="en-US">
              <a:sym typeface="+mn-ea"/>
            </a:endParaRPr>
          </a:p>
          <a:p>
            <a:pPr marL="285750" indent="-285750">
              <a:lnSpc>
                <a:spcPct val="150000"/>
              </a:lnSpc>
              <a:buFont typeface="Arial" panose="020B0604020202090204" pitchFamily="34" charset="0"/>
              <a:buChar char="•"/>
            </a:pPr>
            <a:r>
              <a:rPr lang="zh-CN" altLang="en-US">
                <a:sym typeface="+mn-ea"/>
              </a:rPr>
              <a:t>在当前执行上下文的词法环境栈中从上到下查找。</a:t>
            </a:r>
            <a:endParaRPr lang="zh-CN" altLang="en-US">
              <a:sym typeface="+mn-ea"/>
            </a:endParaRPr>
          </a:p>
          <a:p>
            <a:pPr marL="285750" indent="-285750">
              <a:lnSpc>
                <a:spcPct val="150000"/>
              </a:lnSpc>
              <a:buFont typeface="Arial" panose="020B0604020202090204" pitchFamily="34" charset="0"/>
              <a:buChar char="•"/>
            </a:pPr>
            <a:r>
              <a:rPr lang="zh-CN" altLang="en-US">
                <a:sym typeface="+mn-ea"/>
              </a:rPr>
              <a:t>在当前执行上下文的变量环境中查找。</a:t>
            </a:r>
            <a:endParaRPr lang="zh-CN" altLang="en-US">
              <a:sym typeface="+mn-ea"/>
            </a:endParaRPr>
          </a:p>
          <a:p>
            <a:pPr indent="0">
              <a:lnSpc>
                <a:spcPct val="150000"/>
              </a:lnSpc>
              <a:buFont typeface="Arial" panose="020B0604020202090204" pitchFamily="34" charset="0"/>
              <a:buNone/>
            </a:pPr>
            <a:endParaRPr lang="zh-CN" altLang="en-US">
              <a:sym typeface="+mn-ea"/>
            </a:endParaRPr>
          </a:p>
          <a:p>
            <a:pPr marL="0" indent="0">
              <a:lnSpc>
                <a:spcPct val="150000"/>
              </a:lnSpc>
              <a:buNone/>
            </a:pPr>
            <a:r>
              <a:rPr lang="zh-CN" altLang="en-US">
                <a:sym typeface="+mn-ea"/>
              </a:rPr>
              <a:t>那如果这两步都没找到呢？就不找了吗？这显然不符合事实。我们知道执行上下文是存放在调用栈中的，还记得什么是调用栈吗？——</a:t>
            </a:r>
            <a:r>
              <a:rPr lang="zh-CN" altLang="en-US">
                <a:solidFill>
                  <a:schemeClr val="accent6">
                    <a:lumMod val="75000"/>
                  </a:schemeClr>
                </a:solidFill>
                <a:sym typeface="+mn-ea"/>
              </a:rPr>
              <a:t>调用栈是用来管理执行上下文调用关系的结构</a:t>
            </a:r>
            <a:r>
              <a:rPr lang="zh-CN" altLang="en-US">
                <a:sym typeface="+mn-ea"/>
              </a:rPr>
              <a:t>。</a:t>
            </a:r>
            <a:endParaRPr lang="zh-CN" altLang="en-US">
              <a:sym typeface="+mn-ea"/>
            </a:endParaRPr>
          </a:p>
          <a:p>
            <a:pPr marL="0" indent="0">
              <a:lnSpc>
                <a:spcPct val="150000"/>
              </a:lnSpc>
              <a:buNone/>
            </a:pPr>
            <a:endParaRPr lang="zh-CN" altLang="en-US">
              <a:sym typeface="+mn-ea"/>
            </a:endParaRPr>
          </a:p>
          <a:p>
            <a:pPr marL="0" indent="0">
              <a:lnSpc>
                <a:spcPct val="150000"/>
              </a:lnSpc>
              <a:buNone/>
            </a:pPr>
            <a:r>
              <a:rPr lang="zh-CN" altLang="en-US">
                <a:sym typeface="+mn-ea"/>
              </a:rPr>
              <a:t>执行上下文的调用关系是从下到上的，那在当前执行上下文找不到某变量时，是否就去下一个执行上下文中找呢？我们先看一段代码。</a:t>
            </a:r>
            <a:endParaRPr lang="zh-CN" altLang="en-US">
              <a:sym typeface="+mn-ea"/>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982980"/>
            <a:ext cx="10369550" cy="922020"/>
          </a:xfrm>
          <a:prstGeom prst="rect">
            <a:avLst/>
          </a:prstGeom>
          <a:noFill/>
        </p:spPr>
        <p:txBody>
          <a:bodyPr wrap="square" rtlCol="0">
            <a:spAutoFit/>
          </a:bodyPr>
          <a:p>
            <a:pPr marL="0" indent="0">
              <a:lnSpc>
                <a:spcPct val="150000"/>
              </a:lnSpc>
              <a:buNone/>
            </a:pPr>
            <a:r>
              <a:rPr lang="zh-CN" altLang="en-US">
                <a:sym typeface="+mn-ea"/>
              </a:rPr>
              <a:t>大家可以想想一这段代码会输出什么。有一些人可能会觉得代码会输出'em'，但实际上输出的是'vian'。你可能会知道，但是为什么呢？</a:t>
            </a:r>
            <a:endParaRPr lang="zh-CN" altLang="en-US">
              <a:sym typeface="+mn-ea"/>
            </a:endParaRPr>
          </a:p>
        </p:txBody>
      </p:sp>
      <p:sp>
        <p:nvSpPr>
          <p:cNvPr id="3" name="文本框 2"/>
          <p:cNvSpPr txBox="1"/>
          <p:nvPr/>
        </p:nvSpPr>
        <p:spPr>
          <a:xfrm>
            <a:off x="1016635" y="2399665"/>
            <a:ext cx="2532380" cy="27228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pPr marL="0" indent="0" algn="l">
              <a:lnSpc>
                <a:spcPct val="150000"/>
              </a:lnSpc>
              <a:buNone/>
            </a:pPr>
            <a:r>
              <a:rPr lang="zh-CN" altLang="en-US">
                <a:solidFill>
                  <a:schemeClr val="tx1"/>
                </a:solidFill>
                <a:sym typeface="+mn-ea"/>
              </a:rPr>
              <a:t>var myName = 'vian'</a:t>
            </a:r>
            <a:endParaRPr lang="zh-CN" altLang="en-US">
              <a:solidFill>
                <a:schemeClr val="tx1"/>
              </a:solidFill>
              <a:sym typeface="+mn-ea"/>
            </a:endParaRPr>
          </a:p>
          <a:p>
            <a:pPr marL="0" indent="0" algn="l">
              <a:lnSpc>
                <a:spcPct val="100000"/>
              </a:lnSpc>
              <a:buNone/>
            </a:pPr>
            <a:r>
              <a:rPr lang="zh-CN" altLang="en-US">
                <a:solidFill>
                  <a:schemeClr val="tx1"/>
                </a:solidFill>
                <a:sym typeface="+mn-ea"/>
              </a:rPr>
              <a:t>function greet() {</a:t>
            </a:r>
            <a:endParaRPr lang="zh-CN" altLang="en-US">
              <a:solidFill>
                <a:schemeClr val="tx1"/>
              </a:solidFill>
              <a:sym typeface="+mn-ea"/>
            </a:endParaRPr>
          </a:p>
          <a:p>
            <a:pPr marL="0" indent="0" algn="l">
              <a:lnSpc>
                <a:spcPct val="100000"/>
              </a:lnSpc>
              <a:buNone/>
            </a:pPr>
            <a:r>
              <a:rPr lang="zh-CN" altLang="en-US">
                <a:solidFill>
                  <a:schemeClr val="tx1"/>
                </a:solidFill>
                <a:sym typeface="+mn-ea"/>
              </a:rPr>
              <a:t>  console.log(myName)</a:t>
            </a:r>
            <a:endParaRPr lang="zh-CN" altLang="en-US">
              <a:solidFill>
                <a:schemeClr val="tx1"/>
              </a:solidFill>
              <a:sym typeface="+mn-ea"/>
            </a:endParaRPr>
          </a:p>
          <a:p>
            <a:pPr marL="0" indent="0" algn="l">
              <a:lnSpc>
                <a:spcPct val="100000"/>
              </a:lnSpc>
              <a:buNone/>
            </a:pPr>
            <a:r>
              <a:rPr lang="zh-CN" altLang="en-US">
                <a:solidFill>
                  <a:schemeClr val="tx1"/>
                </a:solidFill>
                <a:sym typeface="+mn-ea"/>
              </a:rPr>
              <a:t>}</a:t>
            </a:r>
            <a:endParaRPr lang="zh-CN" altLang="en-US">
              <a:solidFill>
                <a:schemeClr val="tx1"/>
              </a:solidFill>
              <a:sym typeface="+mn-ea"/>
            </a:endParaRPr>
          </a:p>
          <a:p>
            <a:pPr marL="0" indent="0" algn="l">
              <a:lnSpc>
                <a:spcPct val="100000"/>
              </a:lnSpc>
              <a:buNone/>
            </a:pPr>
            <a:r>
              <a:rPr lang="zh-CN" altLang="en-US">
                <a:solidFill>
                  <a:schemeClr val="tx1"/>
                </a:solidFill>
                <a:sym typeface="+mn-ea"/>
              </a:rPr>
              <a:t>function bow() {</a:t>
            </a:r>
            <a:endParaRPr lang="zh-CN" altLang="en-US">
              <a:solidFill>
                <a:schemeClr val="tx1"/>
              </a:solidFill>
              <a:sym typeface="+mn-ea"/>
            </a:endParaRPr>
          </a:p>
          <a:p>
            <a:pPr marL="0" indent="0" algn="l">
              <a:lnSpc>
                <a:spcPct val="100000"/>
              </a:lnSpc>
              <a:buNone/>
            </a:pPr>
            <a:r>
              <a:rPr lang="zh-CN" altLang="en-US">
                <a:solidFill>
                  <a:schemeClr val="tx1"/>
                </a:solidFill>
                <a:sym typeface="+mn-ea"/>
              </a:rPr>
              <a:t>  var myName = 'em'</a:t>
            </a:r>
            <a:endParaRPr lang="zh-CN" altLang="en-US">
              <a:solidFill>
                <a:schemeClr val="tx1"/>
              </a:solidFill>
              <a:sym typeface="+mn-ea"/>
            </a:endParaRPr>
          </a:p>
          <a:p>
            <a:pPr marL="0" indent="0" algn="l">
              <a:lnSpc>
                <a:spcPct val="100000"/>
              </a:lnSpc>
              <a:buNone/>
            </a:pPr>
            <a:r>
              <a:rPr lang="zh-CN" altLang="en-US">
                <a:solidFill>
                  <a:schemeClr val="tx1"/>
                </a:solidFill>
                <a:sym typeface="+mn-ea"/>
              </a:rPr>
              <a:t>  greet()</a:t>
            </a:r>
            <a:endParaRPr lang="zh-CN" altLang="en-US">
              <a:solidFill>
                <a:schemeClr val="tx1"/>
              </a:solidFill>
              <a:sym typeface="+mn-ea"/>
            </a:endParaRPr>
          </a:p>
          <a:p>
            <a:pPr marL="0" indent="0" algn="l">
              <a:lnSpc>
                <a:spcPct val="100000"/>
              </a:lnSpc>
              <a:buNone/>
            </a:pPr>
            <a:r>
              <a:rPr lang="zh-CN" altLang="en-US">
                <a:solidFill>
                  <a:schemeClr val="tx1"/>
                </a:solidFill>
                <a:sym typeface="+mn-ea"/>
              </a:rPr>
              <a:t>}</a:t>
            </a:r>
            <a:endParaRPr lang="zh-CN" altLang="en-US">
              <a:solidFill>
                <a:schemeClr val="tx1"/>
              </a:solidFill>
              <a:sym typeface="+mn-ea"/>
            </a:endParaRPr>
          </a:p>
          <a:p>
            <a:pPr marL="0" indent="0" algn="l">
              <a:lnSpc>
                <a:spcPct val="100000"/>
              </a:lnSpc>
              <a:buNone/>
            </a:pPr>
            <a:r>
              <a:rPr lang="zh-CN" altLang="en-US">
                <a:solidFill>
                  <a:schemeClr val="tx1"/>
                </a:solidFill>
                <a:sym typeface="+mn-ea"/>
              </a:rPr>
              <a:t>bow()</a:t>
            </a:r>
            <a:endParaRPr lang="zh-CN" altLang="en-US">
              <a:solidFill>
                <a:schemeClr val="tx1"/>
              </a:solidFill>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PA_MH_Others_11" descr="#wm#_48_07_*Z"/>
          <p:cNvSpPr>
            <a:spLocks noChangeArrowheads="1"/>
          </p:cNvSpPr>
          <p:nvPr>
            <p:custDataLst>
              <p:tags r:id="rId1"/>
            </p:custDataLst>
          </p:nvPr>
        </p:nvSpPr>
        <p:spPr bwMode="auto">
          <a:xfrm>
            <a:off x="8419465" y="1092200"/>
            <a:ext cx="1088390" cy="1091565"/>
          </a:xfrm>
          <a:prstGeom prst="ellipse">
            <a:avLst/>
          </a:prstGeom>
          <a:solidFill>
            <a:schemeClr val="tx2">
              <a:lumMod val="90000"/>
              <a:alpha val="86000"/>
            </a:schemeClr>
          </a:solidFill>
          <a:ln>
            <a:noFill/>
          </a:ln>
          <a:effectLst/>
        </p:spPr>
        <p:txBody>
          <a:bodyPr wrap="square"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fontAlgn="base">
              <a:spcBef>
                <a:spcPct val="0"/>
              </a:spcBef>
              <a:spcAft>
                <a:spcPct val="0"/>
              </a:spcAft>
              <a:buNone/>
              <a:defRPr/>
            </a:pPr>
            <a:endParaRPr lang="zh-CN" altLang="zh-CN" sz="3300" kern="0" dirty="0">
              <a:solidFill>
                <a:schemeClr val="bg1">
                  <a:lumMod val="50000"/>
                </a:schemeClr>
              </a:solidFill>
              <a:ea typeface="微软雅黑" panose="020B0503020204020204" charset="-122"/>
              <a:cs typeface="+mn-ea"/>
            </a:endParaRPr>
          </a:p>
        </p:txBody>
      </p:sp>
      <p:sp>
        <p:nvSpPr>
          <p:cNvPr id="58" name="椭圆 57"/>
          <p:cNvSpPr/>
          <p:nvPr/>
        </p:nvSpPr>
        <p:spPr>
          <a:xfrm>
            <a:off x="9316720" y="1299845"/>
            <a:ext cx="2088515" cy="2007235"/>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PA_MH_Others_12"/>
          <p:cNvSpPr txBox="1"/>
          <p:nvPr>
            <p:custDataLst>
              <p:tags r:id="rId2"/>
            </p:custDataLst>
          </p:nvPr>
        </p:nvSpPr>
        <p:spPr>
          <a:xfrm>
            <a:off x="9169400" y="2480310"/>
            <a:ext cx="720090" cy="3230880"/>
          </a:xfrm>
          <a:prstGeom prst="rect">
            <a:avLst/>
          </a:prstGeom>
          <a:noFill/>
        </p:spPr>
        <p:txBody>
          <a:bodyPr vert="eaVert" wrap="square" lIns="0" tIns="0" rIns="0" bIns="0" rtlCol="0" anchor="ctr" anchorCtr="0">
            <a:normAutofit/>
          </a:bodyPr>
          <a:lstStyle/>
          <a:p>
            <a:r>
              <a:rPr lang="en-US" altLang="zh-CN" sz="2700" dirty="0">
                <a:solidFill>
                  <a:schemeClr val="bg1">
                    <a:lumMod val="50000"/>
                  </a:schemeClr>
                </a:solidFill>
                <a:latin typeface="Arial" panose="020B0604020202090204" pitchFamily="34" charset="0"/>
                <a:ea typeface="微软雅黑" panose="020B0503020204020204" charset="-122"/>
                <a:cs typeface="+mn-ea"/>
                <a:sym typeface="Arial" panose="020B0604020202090204" pitchFamily="34" charset="0"/>
              </a:rPr>
              <a:t>CONTENTS</a:t>
            </a:r>
            <a:endParaRPr lang="zh-CN" altLang="en-US" sz="2700" dirty="0">
              <a:solidFill>
                <a:schemeClr val="bg1">
                  <a:lumMod val="50000"/>
                </a:schemeClr>
              </a:solidFill>
              <a:latin typeface="Arial" panose="020B0604020202090204" pitchFamily="34" charset="0"/>
              <a:ea typeface="微软雅黑" panose="020B0503020204020204" charset="-122"/>
              <a:cs typeface="+mn-ea"/>
              <a:sym typeface="Arial" panose="020B0604020202090204" pitchFamily="34" charset="0"/>
            </a:endParaRPr>
          </a:p>
        </p:txBody>
      </p:sp>
      <p:grpSp>
        <p:nvGrpSpPr>
          <p:cNvPr id="54" name="组合 53"/>
          <p:cNvGrpSpPr/>
          <p:nvPr/>
        </p:nvGrpSpPr>
        <p:grpSpPr>
          <a:xfrm>
            <a:off x="2336165" y="2655647"/>
            <a:ext cx="5753100" cy="2564990"/>
            <a:chOff x="7340" y="4236"/>
            <a:chExt cx="9060" cy="4039"/>
          </a:xfrm>
        </p:grpSpPr>
        <p:grpSp>
          <p:nvGrpSpPr>
            <p:cNvPr id="41" name="组合 40"/>
            <p:cNvGrpSpPr/>
            <p:nvPr/>
          </p:nvGrpSpPr>
          <p:grpSpPr>
            <a:xfrm>
              <a:off x="7340" y="4236"/>
              <a:ext cx="9060" cy="1266"/>
              <a:chOff x="3494405" y="2225936"/>
              <a:chExt cx="5753100" cy="804067"/>
            </a:xfrm>
          </p:grpSpPr>
          <p:sp>
            <p:nvSpPr>
              <p:cNvPr id="42" name="文本框 41"/>
              <p:cNvSpPr txBox="1"/>
              <p:nvPr>
                <p:custDataLst>
                  <p:tags r:id="rId3"/>
                </p:custDataLst>
              </p:nvPr>
            </p:nvSpPr>
            <p:spPr>
              <a:xfrm>
                <a:off x="3494405" y="2296694"/>
                <a:ext cx="739742" cy="684261"/>
              </a:xfrm>
              <a:prstGeom prst="rect">
                <a:avLst/>
              </a:prstGeom>
              <a:noFill/>
            </p:spPr>
            <p:txBody>
              <a:bodyPr wrap="square" tIns="46800" bIns="46800" anchor="ctr">
                <a:normAutofit fontScale="97500" lnSpcReduction="20000"/>
              </a:bodyPr>
              <a:p>
                <a:pPr algn="ctr" fontAlgn="auto">
                  <a:lnSpc>
                    <a:spcPct val="120000"/>
                  </a:lnSpc>
                </a:pPr>
                <a:r>
                  <a:rPr lang="en-US" altLang="zh-CN" sz="3600" dirty="0">
                    <a:solidFill>
                      <a:schemeClr val="tx1">
                        <a:lumMod val="75000"/>
                        <a:lumOff val="25000"/>
                      </a:schemeClr>
                    </a:solidFill>
                    <a:latin typeface="逐浪温莎雅楷体" panose="03000509000000000000" charset="-122"/>
                    <a:ea typeface="逐浪温莎雅楷体" panose="03000509000000000000" charset="-122"/>
                  </a:rPr>
                  <a:t>01</a:t>
                </a:r>
                <a:endParaRPr lang="en-US" altLang="zh-CN" sz="3600" dirty="0">
                  <a:solidFill>
                    <a:schemeClr val="tx1">
                      <a:lumMod val="75000"/>
                      <a:lumOff val="25000"/>
                    </a:schemeClr>
                  </a:solidFill>
                  <a:latin typeface="逐浪温莎雅楷体" panose="03000509000000000000" charset="-122"/>
                  <a:ea typeface="逐浪温莎雅楷体" panose="03000509000000000000" charset="-122"/>
                </a:endParaRPr>
              </a:p>
            </p:txBody>
          </p:sp>
          <p:sp>
            <p:nvSpPr>
              <p:cNvPr id="43" name="文本框 42"/>
              <p:cNvSpPr txBox="1"/>
              <p:nvPr>
                <p:custDataLst>
                  <p:tags r:id="rId4"/>
                </p:custDataLst>
              </p:nvPr>
            </p:nvSpPr>
            <p:spPr>
              <a:xfrm>
                <a:off x="4306513" y="2225936"/>
                <a:ext cx="4940992" cy="417311"/>
              </a:xfrm>
              <a:prstGeom prst="rect">
                <a:avLst/>
              </a:prstGeom>
              <a:noFill/>
            </p:spPr>
            <p:txBody>
              <a:bodyPr wrap="square" lIns="90000" tIns="46800" rIns="90000" bIns="0" anchor="b" anchorCtr="0">
                <a:normAutofit/>
              </a:bodyPr>
              <a:p>
                <a:pPr fontAlgn="auto">
                  <a:lnSpc>
                    <a:spcPct val="120000"/>
                  </a:lnSpc>
                </a:pPr>
                <a:r>
                  <a:rPr lang="en-US" altLang="zh-CN" b="1" spc="300" dirty="0">
                    <a:solidFill>
                      <a:schemeClr val="tx1">
                        <a:lumMod val="75000"/>
                        <a:lumOff val="25000"/>
                      </a:schemeClr>
                    </a:solidFill>
                    <a:latin typeface="逐浪温莎雅楷体" panose="03000509000000000000" charset="-122"/>
                    <a:ea typeface="逐浪温莎雅楷体" panose="03000509000000000000" charset="-122"/>
                    <a:cs typeface="+mj-cs"/>
                  </a:rPr>
                  <a:t>Javascript</a:t>
                </a:r>
                <a:r>
                  <a:rPr lang="zh-CN" altLang="en-US" b="1" spc="300" dirty="0">
                    <a:solidFill>
                      <a:schemeClr val="tx1">
                        <a:lumMod val="75000"/>
                        <a:lumOff val="25000"/>
                      </a:schemeClr>
                    </a:solidFill>
                    <a:latin typeface="逐浪温莎雅楷体" panose="03000509000000000000" charset="-122"/>
                    <a:ea typeface="逐浪温莎雅楷体" panose="03000509000000000000" charset="-122"/>
                    <a:cs typeface="+mj-cs"/>
                  </a:rPr>
                  <a:t>的运行</a:t>
                </a:r>
                <a:endParaRPr lang="zh-CN" altLang="en-US" b="1" spc="300" dirty="0">
                  <a:solidFill>
                    <a:schemeClr val="tx1">
                      <a:lumMod val="75000"/>
                      <a:lumOff val="25000"/>
                    </a:schemeClr>
                  </a:solidFill>
                  <a:latin typeface="逐浪温莎雅楷体" panose="03000509000000000000" charset="-122"/>
                  <a:ea typeface="逐浪温莎雅楷体" panose="03000509000000000000" charset="-122"/>
                  <a:cs typeface="+mj-cs"/>
                </a:endParaRPr>
              </a:p>
            </p:txBody>
          </p:sp>
          <p:sp>
            <p:nvSpPr>
              <p:cNvPr id="44" name="文本框 43"/>
              <p:cNvSpPr txBox="1"/>
              <p:nvPr>
                <p:custDataLst>
                  <p:tags r:id="rId5"/>
                </p:custDataLst>
              </p:nvPr>
            </p:nvSpPr>
            <p:spPr>
              <a:xfrm>
                <a:off x="4306513" y="2672997"/>
                <a:ext cx="4940992" cy="357006"/>
              </a:xfrm>
              <a:prstGeom prst="rect">
                <a:avLst/>
              </a:prstGeom>
            </p:spPr>
            <p:txBody>
              <a:bodyPr vert="horz" wrap="square" lIns="90000" tIns="0" rIns="90000" bIns="46800" anchor="ctr" anchorCtr="0">
                <a:normAutofit/>
              </a:bodyPr>
              <a:p>
                <a:pPr algn="l" fontAlgn="auto">
                  <a:lnSpc>
                    <a:spcPct val="120000"/>
                  </a:lnSpc>
                </a:pPr>
                <a:r>
                  <a:rPr lang="zh-CN" altLang="en-US" sz="1200" spc="150" dirty="0">
                    <a:solidFill>
                      <a:schemeClr val="dk1">
                        <a:lumMod val="100000"/>
                      </a:schemeClr>
                    </a:solidFill>
                    <a:latin typeface="逐浪温莎雅楷体" panose="03000509000000000000" charset="-122"/>
                    <a:ea typeface="逐浪温莎雅楷体" panose="03000509000000000000" charset="-122"/>
                  </a:rPr>
                  <a:t>执行上下文、变量环境、词法环境、词法作用域、作用域链</a:t>
                </a:r>
                <a:endParaRPr lang="zh-CN" altLang="en-US" sz="1200" spc="150" dirty="0">
                  <a:solidFill>
                    <a:schemeClr val="dk1">
                      <a:lumMod val="100000"/>
                    </a:schemeClr>
                  </a:solidFill>
                  <a:latin typeface="逐浪温莎雅楷体" panose="03000509000000000000" charset="-122"/>
                  <a:ea typeface="逐浪温莎雅楷体" panose="03000509000000000000" charset="-122"/>
                </a:endParaRPr>
              </a:p>
            </p:txBody>
          </p:sp>
        </p:grpSp>
        <p:grpSp>
          <p:nvGrpSpPr>
            <p:cNvPr id="45" name="组合 44"/>
            <p:cNvGrpSpPr/>
            <p:nvPr/>
          </p:nvGrpSpPr>
          <p:grpSpPr>
            <a:xfrm>
              <a:off x="7340" y="5773"/>
              <a:ext cx="9060" cy="1077"/>
              <a:chOff x="3494405" y="3201269"/>
              <a:chExt cx="5753100" cy="684261"/>
            </a:xfrm>
          </p:grpSpPr>
          <p:sp>
            <p:nvSpPr>
              <p:cNvPr id="46" name="文本框 45"/>
              <p:cNvSpPr txBox="1"/>
              <p:nvPr>
                <p:custDataLst>
                  <p:tags r:id="rId6"/>
                </p:custDataLst>
              </p:nvPr>
            </p:nvSpPr>
            <p:spPr>
              <a:xfrm>
                <a:off x="3494405" y="3201269"/>
                <a:ext cx="739742" cy="684261"/>
              </a:xfrm>
              <a:prstGeom prst="rect">
                <a:avLst/>
              </a:prstGeom>
              <a:noFill/>
            </p:spPr>
            <p:txBody>
              <a:bodyPr wrap="square" tIns="46800" bIns="46800" anchor="ctr">
                <a:normAutofit fontScale="97500" lnSpcReduction="20000"/>
              </a:bodyPr>
              <a:p>
                <a:pPr algn="ctr" fontAlgn="auto">
                  <a:lnSpc>
                    <a:spcPct val="120000"/>
                  </a:lnSpc>
                </a:pPr>
                <a:r>
                  <a:rPr lang="en-US" altLang="zh-CN" sz="3600" dirty="0">
                    <a:solidFill>
                      <a:schemeClr val="tx1">
                        <a:lumMod val="85000"/>
                        <a:lumOff val="15000"/>
                      </a:schemeClr>
                    </a:solidFill>
                    <a:latin typeface="逐浪温莎雅楷体" panose="03000509000000000000" charset="-122"/>
                    <a:ea typeface="逐浪温莎雅楷体" panose="03000509000000000000" charset="-122"/>
                  </a:rPr>
                  <a:t>02</a:t>
                </a:r>
                <a:endParaRPr lang="en-US" altLang="zh-CN" sz="3600" dirty="0">
                  <a:solidFill>
                    <a:schemeClr val="tx1">
                      <a:lumMod val="85000"/>
                      <a:lumOff val="15000"/>
                    </a:schemeClr>
                  </a:solidFill>
                  <a:latin typeface="逐浪温莎雅楷体" panose="03000509000000000000" charset="-122"/>
                  <a:ea typeface="逐浪温莎雅楷体" panose="03000509000000000000" charset="-122"/>
                </a:endParaRPr>
              </a:p>
            </p:txBody>
          </p:sp>
          <p:sp>
            <p:nvSpPr>
              <p:cNvPr id="47" name="文本框 46"/>
              <p:cNvSpPr txBox="1"/>
              <p:nvPr>
                <p:custDataLst>
                  <p:tags r:id="rId7"/>
                </p:custDataLst>
              </p:nvPr>
            </p:nvSpPr>
            <p:spPr>
              <a:xfrm>
                <a:off x="4306513" y="3232683"/>
                <a:ext cx="4940992" cy="417311"/>
              </a:xfrm>
              <a:prstGeom prst="rect">
                <a:avLst/>
              </a:prstGeom>
              <a:noFill/>
            </p:spPr>
            <p:txBody>
              <a:bodyPr wrap="square" lIns="90000" tIns="46800" rIns="90000" bIns="0" anchor="b" anchorCtr="0">
                <a:normAutofit/>
              </a:bodyPr>
              <a:p>
                <a:pPr fontAlgn="auto">
                  <a:lnSpc>
                    <a:spcPct val="120000"/>
                  </a:lnSpc>
                </a:pPr>
                <a:r>
                  <a:rPr lang="zh-CN" altLang="en-US" b="1" spc="300" dirty="0">
                    <a:solidFill>
                      <a:schemeClr val="tx1">
                        <a:lumMod val="85000"/>
                        <a:lumOff val="15000"/>
                      </a:schemeClr>
                    </a:solidFill>
                    <a:latin typeface="逐浪温莎雅楷体" panose="03000509000000000000" charset="-122"/>
                    <a:ea typeface="逐浪温莎雅楷体" panose="03000509000000000000" charset="-122"/>
                    <a:cs typeface="+mj-cs"/>
                  </a:rPr>
                  <a:t>闭包</a:t>
                </a:r>
                <a:endParaRPr lang="zh-CN" altLang="en-US" b="1" spc="300" dirty="0">
                  <a:solidFill>
                    <a:schemeClr val="tx1">
                      <a:lumMod val="85000"/>
                      <a:lumOff val="15000"/>
                    </a:schemeClr>
                  </a:solidFill>
                  <a:latin typeface="逐浪温莎雅楷体" panose="03000509000000000000" charset="-122"/>
                  <a:ea typeface="逐浪温莎雅楷体" panose="03000509000000000000" charset="-122"/>
                  <a:cs typeface="+mj-cs"/>
                </a:endParaRPr>
              </a:p>
            </p:txBody>
          </p:sp>
        </p:grpSp>
        <p:grpSp>
          <p:nvGrpSpPr>
            <p:cNvPr id="49" name="组合 48"/>
            <p:cNvGrpSpPr/>
            <p:nvPr/>
          </p:nvGrpSpPr>
          <p:grpSpPr>
            <a:xfrm>
              <a:off x="7340" y="7121"/>
              <a:ext cx="9060" cy="1154"/>
              <a:chOff x="3494405" y="4057587"/>
              <a:chExt cx="5753100" cy="732519"/>
            </a:xfrm>
          </p:grpSpPr>
          <p:sp>
            <p:nvSpPr>
              <p:cNvPr id="50" name="文本框 49"/>
              <p:cNvSpPr txBox="1"/>
              <p:nvPr>
                <p:custDataLst>
                  <p:tags r:id="rId8"/>
                </p:custDataLst>
              </p:nvPr>
            </p:nvSpPr>
            <p:spPr>
              <a:xfrm>
                <a:off x="3494405" y="4105845"/>
                <a:ext cx="739742" cy="684261"/>
              </a:xfrm>
              <a:prstGeom prst="rect">
                <a:avLst/>
              </a:prstGeom>
              <a:noFill/>
            </p:spPr>
            <p:txBody>
              <a:bodyPr wrap="square" tIns="46800" bIns="46800" anchor="ctr">
                <a:normAutofit fontScale="97500" lnSpcReduction="20000"/>
              </a:bodyPr>
              <a:p>
                <a:pPr algn="ctr" fontAlgn="auto">
                  <a:lnSpc>
                    <a:spcPct val="120000"/>
                  </a:lnSpc>
                </a:pPr>
                <a:r>
                  <a:rPr lang="en-US" altLang="zh-CN" sz="3600" dirty="0">
                    <a:solidFill>
                      <a:schemeClr val="tx1"/>
                    </a:solidFill>
                    <a:latin typeface="逐浪温莎雅楷体" panose="03000509000000000000" charset="-122"/>
                    <a:ea typeface="逐浪温莎雅楷体" panose="03000509000000000000" charset="-122"/>
                  </a:rPr>
                  <a:t>03</a:t>
                </a:r>
                <a:endParaRPr lang="en-US" altLang="zh-CN" sz="3600" dirty="0">
                  <a:solidFill>
                    <a:schemeClr val="tx1"/>
                  </a:solidFill>
                  <a:latin typeface="逐浪温莎雅楷体" panose="03000509000000000000" charset="-122"/>
                  <a:ea typeface="逐浪温莎雅楷体" panose="03000509000000000000" charset="-122"/>
                </a:endParaRPr>
              </a:p>
            </p:txBody>
          </p:sp>
          <p:sp>
            <p:nvSpPr>
              <p:cNvPr id="57" name="文本框 56"/>
              <p:cNvSpPr txBox="1"/>
              <p:nvPr>
                <p:custDataLst>
                  <p:tags r:id="rId9"/>
                </p:custDataLst>
              </p:nvPr>
            </p:nvSpPr>
            <p:spPr>
              <a:xfrm>
                <a:off x="4306513" y="4057587"/>
                <a:ext cx="4940992" cy="417311"/>
              </a:xfrm>
              <a:prstGeom prst="rect">
                <a:avLst/>
              </a:prstGeom>
              <a:noFill/>
            </p:spPr>
            <p:txBody>
              <a:bodyPr wrap="square" lIns="90000" tIns="46800" rIns="90000" bIns="0" anchor="b" anchorCtr="0">
                <a:normAutofit/>
              </a:bodyPr>
              <a:p>
                <a:pPr fontAlgn="auto">
                  <a:lnSpc>
                    <a:spcPct val="120000"/>
                  </a:lnSpc>
                </a:pPr>
                <a:r>
                  <a:rPr lang="zh-CN" altLang="en-US" b="1" spc="300" dirty="0">
                    <a:latin typeface="逐浪温莎雅楷体" panose="03000509000000000000" charset="-122"/>
                    <a:ea typeface="逐浪温莎雅楷体" panose="03000509000000000000" charset="-122"/>
                    <a:cs typeface="+mj-cs"/>
                    <a:sym typeface="+mn-ea"/>
                  </a:rPr>
                  <a:t>资源分享</a:t>
                </a:r>
                <a:endParaRPr lang="zh-CN" altLang="en-US" b="1" spc="300" dirty="0">
                  <a:solidFill>
                    <a:schemeClr val="tx1"/>
                  </a:solidFill>
                  <a:latin typeface="逐浪温莎雅楷体" panose="03000509000000000000" charset="-122"/>
                  <a:ea typeface="逐浪温莎雅楷体" panose="03000509000000000000" charset="-122"/>
                  <a:cs typeface="+mj-cs"/>
                </a:endParaRPr>
              </a:p>
            </p:txBody>
          </p:sp>
        </p:grpSp>
      </p:grpSp>
      <p:sp>
        <p:nvSpPr>
          <p:cNvPr id="61" name="标题 60"/>
          <p:cNvSpPr>
            <a:spLocks noGrp="1"/>
          </p:cNvSpPr>
          <p:nvPr>
            <p:ph type="ctrTitle"/>
            <p:custDataLst>
              <p:tags r:id="rId10"/>
            </p:custDataLst>
          </p:nvPr>
        </p:nvSpPr>
        <p:spPr>
          <a:xfrm>
            <a:off x="10001885" y="1761490"/>
            <a:ext cx="1403350" cy="1701165"/>
          </a:xfrm>
        </p:spPr>
        <p:txBody>
          <a:bodyPr vert="eaVert">
            <a:noAutofit/>
          </a:bodyPr>
          <a:p>
            <a:pPr algn="dist">
              <a:lnSpc>
                <a:spcPct val="200000"/>
              </a:lnSpc>
            </a:pPr>
            <a:r>
              <a:rPr lang="zh-CN" altLang="en-US" sz="8800" b="0" dirty="0">
                <a:solidFill>
                  <a:schemeClr val="tx1">
                    <a:lumMod val="85000"/>
                    <a:lumOff val="15000"/>
                  </a:schemeClr>
                </a:solidFill>
                <a:latin typeface="逐浪温莎雅楷体" panose="03000509000000000000" charset="-122"/>
                <a:ea typeface="逐浪温莎雅楷体" panose="03000509000000000000" charset="-122"/>
              </a:rPr>
              <a:t>录</a:t>
            </a:r>
            <a:endParaRPr lang="zh-CN" altLang="en-US" sz="8800" b="0" dirty="0">
              <a:solidFill>
                <a:schemeClr val="tx1">
                  <a:lumMod val="85000"/>
                  <a:lumOff val="15000"/>
                </a:schemeClr>
              </a:solidFill>
              <a:latin typeface="逐浪温莎雅楷体" panose="03000509000000000000" charset="-122"/>
              <a:ea typeface="逐浪温莎雅楷体" panose="03000509000000000000" charset="-122"/>
            </a:endParaRPr>
          </a:p>
        </p:txBody>
      </p:sp>
      <p:sp>
        <p:nvSpPr>
          <p:cNvPr id="62" name="标题 60"/>
          <p:cNvSpPr>
            <a:spLocks noGrp="1"/>
          </p:cNvSpPr>
          <p:nvPr>
            <p:custDataLst>
              <p:tags r:id="rId11"/>
            </p:custDataLst>
          </p:nvPr>
        </p:nvSpPr>
        <p:spPr>
          <a:xfrm>
            <a:off x="8089265" y="1172845"/>
            <a:ext cx="1403350" cy="1104265"/>
          </a:xfrm>
          <a:prstGeom prst="rect">
            <a:avLst/>
          </a:prstGeom>
        </p:spPr>
        <p:txBody>
          <a:bodyPr vert="eaVert" lIns="91440" tIns="45720" rIns="91440" bIns="45720" rtlCol="0" anchor="ctr" anchorCtr="0">
            <a:no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dist">
              <a:lnSpc>
                <a:spcPct val="100000"/>
              </a:lnSpc>
            </a:pPr>
            <a:r>
              <a:rPr lang="zh-CN" altLang="en-US" sz="5400" b="0" dirty="0">
                <a:solidFill>
                  <a:schemeClr val="tx1">
                    <a:lumMod val="85000"/>
                    <a:lumOff val="15000"/>
                  </a:schemeClr>
                </a:solidFill>
                <a:latin typeface="逐浪温莎雅楷体" panose="03000509000000000000" charset="-122"/>
                <a:ea typeface="逐浪温莎雅楷体" panose="03000509000000000000" charset="-122"/>
              </a:rPr>
              <a:t>目</a:t>
            </a:r>
            <a:endParaRPr lang="zh-CN" altLang="en-US" sz="5400" b="0" dirty="0">
              <a:solidFill>
                <a:schemeClr val="tx1">
                  <a:lumMod val="85000"/>
                  <a:lumOff val="15000"/>
                </a:schemeClr>
              </a:solidFill>
              <a:latin typeface="逐浪温莎雅楷体" panose="03000509000000000000" charset="-122"/>
              <a:ea typeface="逐浪温莎雅楷体" panose="03000509000000000000" charset="-122"/>
            </a:endParaRPr>
          </a:p>
        </p:txBody>
      </p:sp>
      <p:pic>
        <p:nvPicPr>
          <p:cNvPr id="3" name="图片 2" descr="0172d0dc26b25d2e622eceade12082b0b4877cadcac02-NCB2wE_fw658"/>
          <p:cNvPicPr>
            <a:picLocks noChangeAspect="1"/>
          </p:cNvPicPr>
          <p:nvPr/>
        </p:nvPicPr>
        <p:blipFill>
          <a:blip r:embed="rId12"/>
          <a:stretch>
            <a:fillRect/>
          </a:stretch>
        </p:blipFill>
        <p:spPr>
          <a:xfrm>
            <a:off x="9690735" y="2860675"/>
            <a:ext cx="1847850" cy="2275840"/>
          </a:xfrm>
          <a:prstGeom prst="rect">
            <a:avLst/>
          </a:prstGeom>
        </p:spPr>
      </p:pic>
      <p:sp>
        <p:nvSpPr>
          <p:cNvPr id="6" name="文本框 5"/>
          <p:cNvSpPr txBox="1"/>
          <p:nvPr>
            <p:custDataLst>
              <p:tags r:id="rId13"/>
            </p:custDataLst>
          </p:nvPr>
        </p:nvSpPr>
        <p:spPr>
          <a:xfrm>
            <a:off x="3148908" y="4947746"/>
            <a:ext cx="4940992" cy="357174"/>
          </a:xfrm>
          <a:prstGeom prst="rect">
            <a:avLst/>
          </a:prstGeom>
        </p:spPr>
        <p:txBody>
          <a:bodyPr vert="horz" wrap="square" lIns="90000" tIns="0" rIns="90000" bIns="46800" anchor="ctr" anchorCtr="0">
            <a:normAutofit/>
          </a:bodyPr>
          <a:p>
            <a:pPr algn="l" fontAlgn="auto">
              <a:lnSpc>
                <a:spcPct val="120000"/>
              </a:lnSpc>
            </a:pPr>
            <a:r>
              <a:rPr lang="zh-CN" altLang="en-US" sz="1200" spc="150" dirty="0">
                <a:solidFill>
                  <a:schemeClr val="dk1">
                    <a:lumMod val="100000"/>
                  </a:schemeClr>
                </a:solidFill>
                <a:latin typeface="逐浪温莎雅楷体" panose="03000509000000000000" charset="-122"/>
                <a:ea typeface="逐浪温莎雅楷体" panose="03000509000000000000" charset="-122"/>
              </a:rPr>
              <a:t>字体资源、课程资源、工具分享</a:t>
            </a:r>
            <a:endParaRPr lang="zh-CN" altLang="en-US" sz="1200" spc="150" dirty="0">
              <a:solidFill>
                <a:schemeClr val="dk1">
                  <a:lumMod val="100000"/>
                </a:schemeClr>
              </a:solidFill>
              <a:latin typeface="逐浪温莎雅楷体" panose="03000509000000000000" charset="-122"/>
              <a:ea typeface="逐浪温莎雅楷体" panose="03000509000000000000" charset="-122"/>
            </a:endParaRPr>
          </a:p>
        </p:txBody>
      </p:sp>
    </p:spTree>
    <p:custDataLst>
      <p:tags r:id="rId14"/>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3907790" cy="4892675"/>
          </a:xfrm>
          <a:prstGeom prst="rect">
            <a:avLst/>
          </a:prstGeom>
          <a:noFill/>
        </p:spPr>
        <p:txBody>
          <a:bodyPr wrap="square" rtlCol="0">
            <a:spAutoFit/>
          </a:bodyPr>
          <a:p>
            <a:pPr marL="0" indent="0">
              <a:buNone/>
            </a:pPr>
            <a:r>
              <a:rPr lang="zh-CN" altLang="en-US" sz="2400" b="1" dirty="0">
                <a:latin typeface="Yuanti SC Bold" panose="02010600040101010101" charset="-122"/>
                <a:ea typeface="Yuanti SC Bold" panose="02010600040101010101" charset="-122"/>
                <a:cs typeface="Yuanti SC Regular" panose="02010600040101010101" charset="-122"/>
                <a:sym typeface="+mn-ea"/>
              </a:rPr>
              <a:t>词法作用域</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lnSpc>
                <a:spcPct val="150000"/>
              </a:lnSpc>
              <a:buNone/>
            </a:pPr>
            <a:r>
              <a:rPr dirty="0">
                <a:sym typeface="+mn-ea"/>
              </a:rPr>
              <a:t>在分析前，我们先来讲一下词法作用域。</a:t>
            </a:r>
            <a:endParaRPr dirty="0">
              <a:sym typeface="+mn-ea"/>
            </a:endParaRPr>
          </a:p>
          <a:p>
            <a:pPr marL="0" indent="0">
              <a:lnSpc>
                <a:spcPct val="150000"/>
              </a:lnSpc>
              <a:buNone/>
            </a:pPr>
            <a:endParaRPr dirty="0">
              <a:sym typeface="+mn-ea"/>
            </a:endParaRPr>
          </a:p>
          <a:p>
            <a:pPr marL="0" indent="0">
              <a:lnSpc>
                <a:spcPct val="150000"/>
              </a:lnSpc>
              <a:buNone/>
            </a:pPr>
            <a:r>
              <a:rPr dirty="0">
                <a:sym typeface="+mn-ea"/>
              </a:rPr>
              <a:t>简单地说，词法作用域就是</a:t>
            </a:r>
            <a:r>
              <a:rPr dirty="0">
                <a:solidFill>
                  <a:schemeClr val="accent6">
                    <a:lumMod val="75000"/>
                  </a:schemeClr>
                </a:solidFill>
                <a:sym typeface="+mn-ea"/>
              </a:rPr>
              <a:t>定义在词法阶段的作用域</a:t>
            </a:r>
            <a:r>
              <a:rPr dirty="0">
                <a:sym typeface="+mn-ea"/>
              </a:rPr>
              <a:t>。</a:t>
            </a:r>
            <a:endParaRPr dirty="0">
              <a:sym typeface="+mn-ea"/>
            </a:endParaRPr>
          </a:p>
          <a:p>
            <a:pPr marL="0" indent="0">
              <a:lnSpc>
                <a:spcPct val="150000"/>
              </a:lnSpc>
              <a:buNone/>
            </a:pPr>
            <a:r>
              <a:rPr dirty="0">
                <a:sym typeface="+mn-ea"/>
              </a:rPr>
              <a:t>换句话说，词法作用域是由你在写代码时将变量和块作用域写在哪里来决定的，就是代码的位置。</a:t>
            </a:r>
            <a:endParaRPr dirty="0">
              <a:sym typeface="+mn-ea"/>
            </a:endParaRPr>
          </a:p>
          <a:p>
            <a:pPr marL="0" indent="0">
              <a:lnSpc>
                <a:spcPct val="150000"/>
              </a:lnSpc>
              <a:buNone/>
            </a:pPr>
            <a:endParaRPr dirty="0">
              <a:sym typeface="+mn-ea"/>
            </a:endParaRPr>
          </a:p>
          <a:p>
            <a:pPr marL="0" indent="0">
              <a:lnSpc>
                <a:spcPct val="150000"/>
              </a:lnSpc>
              <a:buNone/>
            </a:pPr>
            <a:r>
              <a:rPr dirty="0">
                <a:sym typeface="+mn-ea"/>
              </a:rPr>
              <a:t>上方代码的词法作用域如图所示:</a:t>
            </a:r>
            <a:endParaRPr dirty="0">
              <a:sym typeface="+mn-ea"/>
            </a:endParaRPr>
          </a:p>
        </p:txBody>
      </p:sp>
      <p:pic>
        <p:nvPicPr>
          <p:cNvPr id="5" name="图片 4"/>
          <p:cNvPicPr>
            <a:picLocks noChangeAspect="1"/>
          </p:cNvPicPr>
          <p:nvPr/>
        </p:nvPicPr>
        <p:blipFill>
          <a:blip r:embed="rId2"/>
          <a:stretch>
            <a:fillRect/>
          </a:stretch>
        </p:blipFill>
        <p:spPr>
          <a:xfrm>
            <a:off x="5108575" y="1931035"/>
            <a:ext cx="6693535" cy="408940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3907790" cy="3646170"/>
          </a:xfrm>
          <a:prstGeom prst="rect">
            <a:avLst/>
          </a:prstGeom>
          <a:noFill/>
        </p:spPr>
        <p:txBody>
          <a:bodyPr wrap="square" rtlCol="0">
            <a:spAutoFit/>
          </a:bodyPr>
          <a:p>
            <a:pPr marL="0" indent="0">
              <a:buNone/>
            </a:pPr>
            <a:r>
              <a:rPr lang="zh-CN" altLang="en-US" sz="2400" b="1" dirty="0">
                <a:latin typeface="Yuanti SC Bold" panose="02010600040101010101" charset="-122"/>
                <a:ea typeface="Yuanti SC Bold" panose="02010600040101010101" charset="-122"/>
                <a:cs typeface="Yuanti SC Regular" panose="02010600040101010101" charset="-122"/>
                <a:sym typeface="+mn-ea"/>
              </a:rPr>
              <a:t>作用域链</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lnSpc>
                <a:spcPct val="150000"/>
              </a:lnSpc>
              <a:buNone/>
            </a:pPr>
            <a:r>
              <a:rPr dirty="0">
                <a:sym typeface="+mn-ea"/>
              </a:rPr>
              <a:t>实际上，执行上下文的变量环境会有一个引用“outer”，该引用指向外部的执行上下文，这个外部的执行上下文是由词法作用域确定的。</a:t>
            </a:r>
            <a:endParaRPr dirty="0">
              <a:sym typeface="+mn-ea"/>
            </a:endParaRPr>
          </a:p>
          <a:p>
            <a:pPr marL="0" indent="0">
              <a:lnSpc>
                <a:spcPct val="150000"/>
              </a:lnSpc>
              <a:buNone/>
            </a:pPr>
            <a:endParaRPr dirty="0">
              <a:sym typeface="+mn-ea"/>
            </a:endParaRPr>
          </a:p>
          <a:p>
            <a:pPr marL="0" indent="0">
              <a:lnSpc>
                <a:spcPct val="150000"/>
              </a:lnSpc>
              <a:buNone/>
            </a:pPr>
            <a:r>
              <a:rPr dirty="0">
                <a:sym typeface="+mn-ea"/>
              </a:rPr>
              <a:t>我们分析一下该代码的执行</a:t>
            </a:r>
            <a:r>
              <a:rPr lang="zh-CN" dirty="0">
                <a:sym typeface="+mn-ea"/>
              </a:rPr>
              <a:t>上下文，如右图</a:t>
            </a:r>
            <a:r>
              <a:rPr dirty="0">
                <a:sym typeface="+mn-ea"/>
              </a:rPr>
              <a:t>：</a:t>
            </a:r>
            <a:endParaRPr dirty="0">
              <a:sym typeface="+mn-ea"/>
            </a:endParaRPr>
          </a:p>
        </p:txBody>
      </p:sp>
      <p:pic>
        <p:nvPicPr>
          <p:cNvPr id="3" name="图片 2"/>
          <p:cNvPicPr>
            <a:picLocks noChangeAspect="1"/>
          </p:cNvPicPr>
          <p:nvPr/>
        </p:nvPicPr>
        <p:blipFill>
          <a:blip r:embed="rId2"/>
          <a:stretch>
            <a:fillRect/>
          </a:stretch>
        </p:blipFill>
        <p:spPr>
          <a:xfrm>
            <a:off x="5741035" y="0"/>
            <a:ext cx="6425565" cy="685800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982980"/>
            <a:ext cx="10369550" cy="2168525"/>
          </a:xfrm>
          <a:prstGeom prst="rect">
            <a:avLst/>
          </a:prstGeom>
          <a:noFill/>
        </p:spPr>
        <p:txBody>
          <a:bodyPr wrap="square" rtlCol="0">
            <a:spAutoFit/>
          </a:bodyPr>
          <a:p>
            <a:pPr marL="0" indent="0">
              <a:lnSpc>
                <a:spcPct val="150000"/>
              </a:lnSpc>
              <a:buNone/>
            </a:pPr>
            <a:r>
              <a:rPr lang="zh-CN" altLang="en-US">
                <a:sym typeface="+mn-ea"/>
              </a:rPr>
              <a:t>每个执行上下文在创建的时候，其变量环境都会有一个根据词法作用域判定的引用，指向另外一个执行上下文（全局执行上下文outer为null）。</a:t>
            </a:r>
            <a:endParaRPr lang="zh-CN" altLang="en-US">
              <a:sym typeface="+mn-ea"/>
            </a:endParaRPr>
          </a:p>
          <a:p>
            <a:pPr marL="0" indent="0">
              <a:lnSpc>
                <a:spcPct val="150000"/>
              </a:lnSpc>
              <a:buNone/>
            </a:pPr>
            <a:endParaRPr lang="zh-CN" altLang="en-US">
              <a:sym typeface="+mn-ea"/>
            </a:endParaRPr>
          </a:p>
          <a:p>
            <a:pPr marL="0" indent="0">
              <a:lnSpc>
                <a:spcPct val="150000"/>
              </a:lnSpc>
              <a:buNone/>
            </a:pPr>
            <a:r>
              <a:rPr lang="zh-CN" altLang="en-US">
                <a:sym typeface="+mn-ea"/>
              </a:rPr>
              <a:t>函数greet和函数bow的外部作用域为全局作用域，因此greet和bow执行上下文中变量环境中的outer均指向全局执行上下文。</a:t>
            </a:r>
            <a:endParaRPr lang="zh-CN" altLang="en-US">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133985" y="1212215"/>
            <a:ext cx="3933825" cy="5354320"/>
          </a:xfrm>
          <a:prstGeom prst="rect">
            <a:avLst/>
          </a:prstGeom>
          <a:noFill/>
        </p:spPr>
        <p:txBody>
          <a:bodyPr wrap="square" rtlCol="0">
            <a:spAutoFit/>
          </a:bodyPr>
          <a:p>
            <a:pPr marL="0" indent="0">
              <a:buNone/>
            </a:pPr>
            <a:r>
              <a:rPr dirty="0">
                <a:sym typeface="+mn-ea"/>
              </a:rPr>
              <a:t>当执行greet函数体内的console.log(myName)时，需要查找变量myName:</a:t>
            </a:r>
            <a:endParaRPr dirty="0">
              <a:sym typeface="+mn-ea"/>
            </a:endParaRPr>
          </a:p>
          <a:p>
            <a:pPr marL="0" indent="0">
              <a:buNone/>
            </a:pPr>
            <a:endParaRPr dirty="0">
              <a:sym typeface="+mn-ea"/>
            </a:endParaRPr>
          </a:p>
          <a:p>
            <a:pPr marL="0" indent="0">
              <a:buNone/>
            </a:pPr>
            <a:r>
              <a:rPr lang="en-US" dirty="0">
                <a:sym typeface="+mn-ea"/>
              </a:rPr>
              <a:t>1</a:t>
            </a:r>
            <a:r>
              <a:rPr lang="zh-CN" altLang="en-US" dirty="0">
                <a:sym typeface="+mn-ea"/>
              </a:rPr>
              <a:t>、</a:t>
            </a:r>
            <a:r>
              <a:rPr dirty="0">
                <a:sym typeface="+mn-ea"/>
              </a:rPr>
              <a:t>在greet执行上下文词法环境栈中从上到下查找</a:t>
            </a:r>
            <a:r>
              <a:rPr lang="en-US" dirty="0">
                <a:sym typeface="+mn-ea"/>
              </a:rPr>
              <a:t>myName</a:t>
            </a:r>
            <a:r>
              <a:rPr dirty="0">
                <a:sym typeface="+mn-ea"/>
              </a:rPr>
              <a:t>变量。</a:t>
            </a:r>
            <a:endParaRPr dirty="0">
              <a:sym typeface="+mn-ea"/>
            </a:endParaRPr>
          </a:p>
          <a:p>
            <a:pPr marL="0" indent="0">
              <a:buNone/>
            </a:pPr>
            <a:endParaRPr dirty="0">
              <a:sym typeface="+mn-ea"/>
            </a:endParaRPr>
          </a:p>
          <a:p>
            <a:pPr marL="0" indent="0">
              <a:buNone/>
            </a:pPr>
            <a:r>
              <a:rPr lang="en-US" dirty="0">
                <a:sym typeface="+mn-ea"/>
              </a:rPr>
              <a:t>2、</a:t>
            </a:r>
            <a:r>
              <a:rPr dirty="0">
                <a:sym typeface="+mn-ea"/>
              </a:rPr>
              <a:t>在greet执行上下文变量环境中查找</a:t>
            </a:r>
            <a:r>
              <a:rPr lang="en-US" dirty="0">
                <a:sym typeface="+mn-ea"/>
              </a:rPr>
              <a:t>myName</a:t>
            </a:r>
            <a:r>
              <a:rPr dirty="0">
                <a:sym typeface="+mn-ea"/>
              </a:rPr>
              <a:t>变量。</a:t>
            </a:r>
            <a:endParaRPr dirty="0">
              <a:sym typeface="+mn-ea"/>
            </a:endParaRPr>
          </a:p>
          <a:p>
            <a:pPr marL="0" indent="0">
              <a:buNone/>
            </a:pPr>
            <a:endParaRPr dirty="0">
              <a:sym typeface="+mn-ea"/>
            </a:endParaRPr>
          </a:p>
          <a:p>
            <a:pPr marL="0" indent="0">
              <a:buNone/>
            </a:pPr>
            <a:r>
              <a:rPr lang="en-US" dirty="0">
                <a:sym typeface="+mn-ea"/>
              </a:rPr>
              <a:t>3</a:t>
            </a:r>
            <a:r>
              <a:rPr lang="zh-CN" altLang="en-US" dirty="0">
                <a:sym typeface="+mn-ea"/>
              </a:rPr>
              <a:t>、</a:t>
            </a:r>
            <a:r>
              <a:rPr dirty="0">
                <a:sym typeface="+mn-ea"/>
              </a:rPr>
              <a:t>沿着greet执行上下文变量环境中outer查找下一个执行查找操作的执行上下文，这里找到了全局执行上下文。</a:t>
            </a:r>
            <a:endParaRPr dirty="0">
              <a:sym typeface="+mn-ea"/>
            </a:endParaRPr>
          </a:p>
          <a:p>
            <a:pPr marL="0" indent="0">
              <a:buNone/>
            </a:pPr>
            <a:endParaRPr dirty="0">
              <a:sym typeface="+mn-ea"/>
            </a:endParaRPr>
          </a:p>
          <a:p>
            <a:pPr marL="0" indent="0">
              <a:buNone/>
            </a:pPr>
            <a:r>
              <a:rPr lang="en-US" dirty="0">
                <a:sym typeface="+mn-ea"/>
              </a:rPr>
              <a:t>4</a:t>
            </a:r>
            <a:r>
              <a:rPr lang="zh-CN" altLang="en-US" dirty="0">
                <a:sym typeface="+mn-ea"/>
              </a:rPr>
              <a:t>、</a:t>
            </a:r>
            <a:r>
              <a:rPr dirty="0">
                <a:sym typeface="+mn-ea"/>
              </a:rPr>
              <a:t>在全局执行上下文词法环境栈中从上到下查找</a:t>
            </a:r>
            <a:r>
              <a:rPr lang="en-US" dirty="0">
                <a:sym typeface="+mn-ea"/>
              </a:rPr>
              <a:t>myName</a:t>
            </a:r>
            <a:r>
              <a:rPr dirty="0">
                <a:sym typeface="+mn-ea"/>
              </a:rPr>
              <a:t>变量。</a:t>
            </a:r>
            <a:endParaRPr dirty="0">
              <a:sym typeface="+mn-ea"/>
            </a:endParaRPr>
          </a:p>
          <a:p>
            <a:pPr marL="0" indent="0">
              <a:buNone/>
            </a:pPr>
            <a:endParaRPr dirty="0">
              <a:sym typeface="+mn-ea"/>
            </a:endParaRPr>
          </a:p>
          <a:p>
            <a:pPr marL="0" indent="0">
              <a:buNone/>
            </a:pPr>
            <a:r>
              <a:rPr lang="en-US" dirty="0">
                <a:sym typeface="+mn-ea"/>
              </a:rPr>
              <a:t>5</a:t>
            </a:r>
            <a:r>
              <a:rPr lang="zh-CN" altLang="en-US" dirty="0">
                <a:sym typeface="+mn-ea"/>
              </a:rPr>
              <a:t>、</a:t>
            </a:r>
            <a:r>
              <a:rPr dirty="0">
                <a:sym typeface="+mn-ea"/>
              </a:rPr>
              <a:t>在全局执行上下文变量环境中查找变量</a:t>
            </a:r>
            <a:r>
              <a:rPr lang="en-US" dirty="0">
                <a:sym typeface="+mn-ea"/>
              </a:rPr>
              <a:t>myName</a:t>
            </a:r>
            <a:r>
              <a:rPr dirty="0">
                <a:sym typeface="+mn-ea"/>
              </a:rPr>
              <a:t>，找到了返回其值。</a:t>
            </a:r>
            <a:endParaRPr dirty="0">
              <a:sym typeface="+mn-ea"/>
            </a:endParaRPr>
          </a:p>
        </p:txBody>
      </p:sp>
      <p:pic>
        <p:nvPicPr>
          <p:cNvPr id="5" name="图片 4"/>
          <p:cNvPicPr>
            <a:picLocks noChangeAspect="1"/>
          </p:cNvPicPr>
          <p:nvPr/>
        </p:nvPicPr>
        <p:blipFill>
          <a:blip r:embed="rId2"/>
          <a:stretch>
            <a:fillRect/>
          </a:stretch>
        </p:blipFill>
        <p:spPr>
          <a:xfrm>
            <a:off x="4115435" y="241300"/>
            <a:ext cx="8052435" cy="635063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370185" cy="3646170"/>
          </a:xfrm>
          <a:prstGeom prst="rect">
            <a:avLst/>
          </a:prstGeom>
          <a:noFill/>
        </p:spPr>
        <p:txBody>
          <a:bodyPr wrap="square" rtlCol="0">
            <a:spAutoFit/>
          </a:bodyPr>
          <a:p>
            <a:pPr marL="0" indent="0">
              <a:buNone/>
            </a:pPr>
            <a:r>
              <a:rPr lang="zh-CN" altLang="en-US" sz="2400" b="1" dirty="0">
                <a:latin typeface="Yuanti SC Bold" panose="02010600040101010101" charset="-122"/>
                <a:ea typeface="Yuanti SC Bold" panose="02010600040101010101" charset="-122"/>
                <a:cs typeface="Yuanti SC Regular" panose="02010600040101010101" charset="-122"/>
                <a:sym typeface="+mn-ea"/>
              </a:rPr>
              <a:t>作用域链总结</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lnSpc>
                <a:spcPct val="150000"/>
              </a:lnSpc>
              <a:buNone/>
            </a:pPr>
            <a:r>
              <a:rPr lang="zh-CN" dirty="0">
                <a:sym typeface="+mn-ea"/>
              </a:rPr>
              <a:t>定义</a:t>
            </a:r>
            <a:r>
              <a:rPr dirty="0">
                <a:sym typeface="+mn-ea"/>
              </a:rPr>
              <a:t>：链接执行上下文，确定变量查找过程的链就叫作用域链。</a:t>
            </a:r>
            <a:endParaRPr dirty="0">
              <a:sym typeface="+mn-ea"/>
            </a:endParaRPr>
          </a:p>
          <a:p>
            <a:pPr marL="0" indent="0">
              <a:lnSpc>
                <a:spcPct val="150000"/>
              </a:lnSpc>
              <a:buNone/>
            </a:pPr>
            <a:endParaRPr dirty="0">
              <a:sym typeface="+mn-ea"/>
            </a:endParaRPr>
          </a:p>
          <a:p>
            <a:pPr marL="0" indent="0">
              <a:lnSpc>
                <a:spcPct val="150000"/>
              </a:lnSpc>
              <a:buNone/>
            </a:pPr>
            <a:r>
              <a:rPr dirty="0">
                <a:sym typeface="+mn-ea"/>
              </a:rPr>
              <a:t>总结一下变量的</a:t>
            </a:r>
            <a:r>
              <a:rPr b="1" dirty="0">
                <a:sym typeface="+mn-ea"/>
              </a:rPr>
              <a:t>查找过程</a:t>
            </a:r>
            <a:r>
              <a:rPr dirty="0">
                <a:sym typeface="+mn-ea"/>
              </a:rPr>
              <a:t>：</a:t>
            </a:r>
            <a:endParaRPr dirty="0">
              <a:sym typeface="+mn-ea"/>
            </a:endParaRPr>
          </a:p>
          <a:p>
            <a:pPr marL="0" indent="0">
              <a:lnSpc>
                <a:spcPct val="150000"/>
              </a:lnSpc>
              <a:buNone/>
            </a:pPr>
            <a:r>
              <a:rPr lang="en-US" dirty="0">
                <a:sym typeface="+mn-ea"/>
              </a:rPr>
              <a:t>1</a:t>
            </a:r>
            <a:r>
              <a:rPr lang="zh-CN" altLang="en-US" dirty="0">
                <a:sym typeface="+mn-ea"/>
              </a:rPr>
              <a:t>、</a:t>
            </a:r>
            <a:r>
              <a:rPr dirty="0">
                <a:sym typeface="+mn-ea"/>
              </a:rPr>
              <a:t>在当前执行上下文词法环境栈中从上到下查找变量，找到返回，否则继续。</a:t>
            </a:r>
            <a:endParaRPr dirty="0">
              <a:sym typeface="+mn-ea"/>
            </a:endParaRPr>
          </a:p>
          <a:p>
            <a:pPr marL="0" indent="0">
              <a:lnSpc>
                <a:spcPct val="150000"/>
              </a:lnSpc>
              <a:buNone/>
            </a:pPr>
            <a:r>
              <a:rPr lang="en-US" dirty="0">
                <a:sym typeface="+mn-ea"/>
              </a:rPr>
              <a:t>2</a:t>
            </a:r>
            <a:r>
              <a:rPr lang="zh-CN" altLang="en-US" dirty="0">
                <a:sym typeface="+mn-ea"/>
              </a:rPr>
              <a:t>、</a:t>
            </a:r>
            <a:r>
              <a:rPr dirty="0">
                <a:sym typeface="+mn-ea"/>
              </a:rPr>
              <a:t>在当前执行上下文变量环境中查找变量，找到返回，否则继续。</a:t>
            </a:r>
            <a:endParaRPr dirty="0">
              <a:sym typeface="+mn-ea"/>
            </a:endParaRPr>
          </a:p>
          <a:p>
            <a:pPr marL="0" indent="0">
              <a:lnSpc>
                <a:spcPct val="150000"/>
              </a:lnSpc>
              <a:buNone/>
            </a:pPr>
            <a:r>
              <a:rPr lang="en-US" dirty="0">
                <a:sym typeface="+mn-ea"/>
              </a:rPr>
              <a:t>3</a:t>
            </a:r>
            <a:r>
              <a:rPr lang="zh-CN" altLang="en-US" dirty="0">
                <a:sym typeface="+mn-ea"/>
              </a:rPr>
              <a:t>、</a:t>
            </a:r>
            <a:r>
              <a:rPr dirty="0">
                <a:sym typeface="+mn-ea"/>
              </a:rPr>
              <a:t>若当前执行上下文无外部作用域，返回undefined，否则继续。</a:t>
            </a:r>
            <a:endParaRPr dirty="0">
              <a:sym typeface="+mn-ea"/>
            </a:endParaRPr>
          </a:p>
          <a:p>
            <a:pPr marL="0" indent="0">
              <a:lnSpc>
                <a:spcPct val="150000"/>
              </a:lnSpc>
              <a:buNone/>
            </a:pPr>
            <a:r>
              <a:rPr lang="en-US" dirty="0">
                <a:sym typeface="+mn-ea"/>
              </a:rPr>
              <a:t>4</a:t>
            </a:r>
            <a:r>
              <a:rPr lang="zh-CN" altLang="en-US" dirty="0">
                <a:sym typeface="+mn-ea"/>
              </a:rPr>
              <a:t>、</a:t>
            </a:r>
            <a:r>
              <a:rPr dirty="0">
                <a:sym typeface="+mn-ea"/>
              </a:rPr>
              <a:t>在外部作用域中重复上述步骤。</a:t>
            </a:r>
            <a:endParaRPr dirty="0">
              <a:sym typeface="+mn-ea"/>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椭圆 5"/>
          <p:cNvSpPr/>
          <p:nvPr/>
        </p:nvSpPr>
        <p:spPr>
          <a:xfrm>
            <a:off x="3331845" y="2513965"/>
            <a:ext cx="1383665" cy="132969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252095" y="3138805"/>
            <a:ext cx="2921000" cy="118110"/>
            <a:chOff x="-272" y="4943"/>
            <a:chExt cx="5269" cy="170"/>
          </a:xfrm>
        </p:grpSpPr>
        <p:cxnSp>
          <p:nvCxnSpPr>
            <p:cNvPr id="5" name="直接连接符 4"/>
            <p:cNvCxnSpPr/>
            <p:nvPr/>
          </p:nvCxnSpPr>
          <p:spPr>
            <a:xfrm>
              <a:off x="-272" y="4986"/>
              <a:ext cx="5247" cy="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descr="0172d0dc26b25d2e622eceade12082b0b4877cadcac02-NCB2wE_fw658"/>
          <p:cNvPicPr>
            <a:picLocks noChangeAspect="1"/>
          </p:cNvPicPr>
          <p:nvPr/>
        </p:nvPicPr>
        <p:blipFill>
          <a:blip r:embed="rId1"/>
          <a:stretch>
            <a:fillRect/>
          </a:stretch>
        </p:blipFill>
        <p:spPr>
          <a:xfrm>
            <a:off x="3494405" y="2513330"/>
            <a:ext cx="1203325" cy="1482725"/>
          </a:xfrm>
          <a:prstGeom prst="rect">
            <a:avLst/>
          </a:prstGeom>
        </p:spPr>
      </p:pic>
      <p:grpSp>
        <p:nvGrpSpPr>
          <p:cNvPr id="10" name="组合 9"/>
          <p:cNvGrpSpPr/>
          <p:nvPr/>
        </p:nvGrpSpPr>
        <p:grpSpPr>
          <a:xfrm flipH="1">
            <a:off x="4821555" y="3148965"/>
            <a:ext cx="1154430" cy="107950"/>
            <a:chOff x="3179" y="4943"/>
            <a:chExt cx="1818" cy="170"/>
          </a:xfrm>
        </p:grpSpPr>
        <p:cxnSp>
          <p:nvCxnSpPr>
            <p:cNvPr id="11" name="直接连接符 10"/>
            <p:cNvCxnSpPr/>
            <p:nvPr/>
          </p:nvCxnSpPr>
          <p:spPr>
            <a:xfrm>
              <a:off x="3179" y="5028"/>
              <a:ext cx="18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a:off x="6301740" y="2901315"/>
            <a:ext cx="2973705" cy="645160"/>
          </a:xfrm>
          <a:prstGeom prst="rect">
            <a:avLst/>
          </a:prstGeom>
          <a:noFill/>
        </p:spPr>
        <p:txBody>
          <a:bodyPr wrap="square" rtlCol="0">
            <a:spAutoFit/>
          </a:bodyPr>
          <a:p>
            <a:r>
              <a:rPr lang="en-US" altLang="zh-CN" sz="3600">
                <a:latin typeface="逐浪粗宋简体" panose="02010601030101010101" charset="-122"/>
                <a:ea typeface="逐浪粗宋简体" panose="02010601030101010101" charset="-122"/>
              </a:rPr>
              <a:t>Javascript</a:t>
            </a:r>
            <a:r>
              <a:rPr lang="zh-CN" altLang="en-US" sz="3600">
                <a:latin typeface="逐浪粗宋简体" panose="02010601030101010101" charset="-122"/>
                <a:ea typeface="逐浪粗宋简体" panose="02010601030101010101" charset="-122"/>
              </a:rPr>
              <a:t>闭包</a:t>
            </a:r>
            <a:endParaRPr lang="zh-CN" altLang="en-US" sz="3600">
              <a:latin typeface="逐浪粗宋简体" panose="02010601030101010101" charset="-122"/>
              <a:ea typeface="逐浪粗宋简体" panose="02010601030101010101" charset="-122"/>
            </a:endParaRPr>
          </a:p>
        </p:txBody>
      </p:sp>
      <p:sp>
        <p:nvSpPr>
          <p:cNvPr id="16" name="文本框 15"/>
          <p:cNvSpPr txBox="1"/>
          <p:nvPr/>
        </p:nvSpPr>
        <p:spPr>
          <a:xfrm>
            <a:off x="3538220" y="2764155"/>
            <a:ext cx="1094740" cy="829945"/>
          </a:xfrm>
          <a:prstGeom prst="rect">
            <a:avLst/>
          </a:prstGeom>
          <a:noFill/>
        </p:spPr>
        <p:txBody>
          <a:bodyPr wrap="square" rtlCol="0">
            <a:spAutoFit/>
          </a:bodyPr>
          <a:p>
            <a:r>
              <a:rPr lang="en-US" altLang="zh-CN" sz="4800">
                <a:latin typeface="+mj-ea"/>
                <a:ea typeface="+mj-ea"/>
              </a:rPr>
              <a:t>02</a:t>
            </a:r>
            <a:endParaRPr lang="en-US" altLang="zh-CN" sz="4800">
              <a:latin typeface="+mj-ea"/>
              <a:ea typeface="+mj-ea"/>
            </a:endParaRPr>
          </a:p>
        </p:txBody>
      </p:sp>
      <p:cxnSp>
        <p:nvCxnSpPr>
          <p:cNvPr id="18" name="直接连接符 17"/>
          <p:cNvCxnSpPr/>
          <p:nvPr/>
        </p:nvCxnSpPr>
        <p:spPr>
          <a:xfrm>
            <a:off x="9531985" y="3231515"/>
            <a:ext cx="2512695" cy="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370185" cy="922020"/>
          </a:xfrm>
          <a:prstGeom prst="rect">
            <a:avLst/>
          </a:prstGeom>
          <a:noFill/>
        </p:spPr>
        <p:txBody>
          <a:bodyPr wrap="square" rtlCol="0">
            <a:spAutoFit/>
          </a:bodyPr>
          <a:p>
            <a:pPr marL="0" indent="0">
              <a:lnSpc>
                <a:spcPct val="150000"/>
              </a:lnSpc>
              <a:buNone/>
            </a:pPr>
            <a:r>
              <a:rPr dirty="0">
                <a:sym typeface="+mn-ea"/>
              </a:rPr>
              <a:t>话不多说先用一句话表示闭包：调用外部函数返回内部函数，内部函数引用了外部函数的变量，这些变量的集合就是外部函数的闭包(就像一个背包)。</a:t>
            </a:r>
            <a:endParaRPr dirty="0">
              <a:sym typeface="+mn-ea"/>
            </a:endParaRPr>
          </a:p>
        </p:txBody>
      </p:sp>
      <p:sp>
        <p:nvSpPr>
          <p:cNvPr id="3" name="文本框 2"/>
          <p:cNvSpPr txBox="1"/>
          <p:nvPr/>
        </p:nvSpPr>
        <p:spPr>
          <a:xfrm>
            <a:off x="1045210" y="3045460"/>
            <a:ext cx="3192780" cy="313817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pPr algn="l"/>
            <a:r>
              <a:rPr lang="zh-CN" altLang="en-US"/>
              <a:t>var greetText = 'hello'</a:t>
            </a:r>
            <a:endParaRPr lang="zh-CN" altLang="en-US"/>
          </a:p>
          <a:p>
            <a:pPr algn="l"/>
            <a:r>
              <a:rPr lang="zh-CN" altLang="en-US"/>
              <a:t>function getGreet() {</a:t>
            </a:r>
            <a:endParaRPr lang="zh-CN" altLang="en-US"/>
          </a:p>
          <a:p>
            <a:pPr algn="l"/>
            <a:r>
              <a:rPr lang="zh-CN" altLang="en-US"/>
              <a:t>  const name = 'vian'</a:t>
            </a:r>
            <a:endParaRPr lang="zh-CN" altLang="en-US"/>
          </a:p>
          <a:p>
            <a:pPr algn="l"/>
            <a:r>
              <a:rPr lang="zh-CN" altLang="en-US"/>
              <a:t>  var innerFunc = function() {</a:t>
            </a:r>
            <a:endParaRPr lang="zh-CN" altLang="en-US"/>
          </a:p>
          <a:p>
            <a:pPr algn="l"/>
            <a:r>
              <a:rPr lang="zh-CN" altLang="en-US"/>
              <a:t>    console.log(name)</a:t>
            </a:r>
            <a:endParaRPr lang="zh-CN" altLang="en-US"/>
          </a:p>
          <a:p>
            <a:pPr algn="l"/>
            <a:r>
              <a:rPr lang="zh-CN" altLang="en-US"/>
              <a:t>  }</a:t>
            </a:r>
            <a:endParaRPr lang="zh-CN" altLang="en-US"/>
          </a:p>
          <a:p>
            <a:pPr algn="l"/>
            <a:r>
              <a:rPr lang="zh-CN" altLang="en-US"/>
              <a:t>  return innerFunc</a:t>
            </a:r>
            <a:endParaRPr lang="zh-CN" altLang="en-US"/>
          </a:p>
          <a:p>
            <a:pPr algn="l"/>
            <a:r>
              <a:rPr lang="zh-CN" altLang="en-US"/>
              <a:t>}</a:t>
            </a:r>
            <a:endParaRPr lang="zh-CN" altLang="en-US"/>
          </a:p>
          <a:p>
            <a:pPr algn="l"/>
            <a:r>
              <a:rPr lang="zh-CN" altLang="en-US"/>
              <a:t>let greet = getGreet()</a:t>
            </a:r>
            <a:endParaRPr lang="zh-CN" altLang="en-US"/>
          </a:p>
          <a:p>
            <a:pPr algn="l"/>
            <a:r>
              <a:rPr lang="zh-CN" altLang="en-US"/>
              <a:t>console.log(greetText) // hello</a:t>
            </a:r>
            <a:endParaRPr lang="zh-CN" altLang="en-US"/>
          </a:p>
          <a:p>
            <a:pPr algn="l"/>
            <a:r>
              <a:rPr lang="zh-CN" altLang="en-US"/>
              <a:t>greet() // vian</a:t>
            </a:r>
            <a:endParaRPr lang="zh-CN" altLang="en-US"/>
          </a:p>
        </p:txBody>
      </p:sp>
      <p:sp>
        <p:nvSpPr>
          <p:cNvPr id="5" name="文本框 4"/>
          <p:cNvSpPr txBox="1"/>
          <p:nvPr/>
        </p:nvSpPr>
        <p:spPr>
          <a:xfrm>
            <a:off x="960755" y="2592705"/>
            <a:ext cx="1554480" cy="368300"/>
          </a:xfrm>
          <a:prstGeom prst="rect">
            <a:avLst/>
          </a:prstGeom>
          <a:noFill/>
        </p:spPr>
        <p:txBody>
          <a:bodyPr wrap="none" rtlCol="0">
            <a:spAutoFit/>
          </a:bodyPr>
          <a:p>
            <a:r>
              <a:rPr lang="zh-CN" altLang="en-US"/>
              <a:t>如以下代码：</a:t>
            </a:r>
            <a:endParaRPr lang="zh-CN" altLang="en-US"/>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4740275" cy="1337945"/>
          </a:xfrm>
          <a:prstGeom prst="rect">
            <a:avLst/>
          </a:prstGeom>
          <a:noFill/>
        </p:spPr>
        <p:txBody>
          <a:bodyPr wrap="square" rtlCol="0">
            <a:spAutoFit/>
          </a:bodyPr>
          <a:p>
            <a:pPr marL="0" indent="0">
              <a:lnSpc>
                <a:spcPct val="150000"/>
              </a:lnSpc>
              <a:buNone/>
            </a:pPr>
            <a:r>
              <a:rPr dirty="0">
                <a:sym typeface="+mn-ea"/>
              </a:rPr>
              <a:t>我们分析下代码执行到return innerFunc时（getGreet函数还未执行完毕），调用栈的情况:</a:t>
            </a:r>
            <a:endParaRPr dirty="0">
              <a:sym typeface="+mn-ea"/>
            </a:endParaRPr>
          </a:p>
        </p:txBody>
      </p:sp>
      <p:pic>
        <p:nvPicPr>
          <p:cNvPr id="7" name="图片 6"/>
          <p:cNvPicPr>
            <a:picLocks noChangeAspect="1"/>
          </p:cNvPicPr>
          <p:nvPr/>
        </p:nvPicPr>
        <p:blipFill>
          <a:blip r:embed="rId2"/>
          <a:stretch>
            <a:fillRect/>
          </a:stretch>
        </p:blipFill>
        <p:spPr>
          <a:xfrm>
            <a:off x="6057265" y="893445"/>
            <a:ext cx="5486400" cy="546100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4740275" cy="922020"/>
          </a:xfrm>
          <a:prstGeom prst="rect">
            <a:avLst/>
          </a:prstGeom>
          <a:noFill/>
        </p:spPr>
        <p:txBody>
          <a:bodyPr wrap="square" rtlCol="0">
            <a:spAutoFit/>
          </a:bodyPr>
          <a:p>
            <a:pPr marL="0" indent="0">
              <a:lnSpc>
                <a:spcPct val="150000"/>
              </a:lnSpc>
              <a:buNone/>
            </a:pPr>
            <a:r>
              <a:rPr dirty="0">
                <a:sym typeface="+mn-ea"/>
              </a:rPr>
              <a:t>当代码执行完return innerFunc后（getGreet函数执行完毕），调用栈情况：</a:t>
            </a:r>
            <a:endParaRPr dirty="0">
              <a:sym typeface="+mn-ea"/>
            </a:endParaRPr>
          </a:p>
        </p:txBody>
      </p:sp>
      <p:pic>
        <p:nvPicPr>
          <p:cNvPr id="3" name="图片 2"/>
          <p:cNvPicPr>
            <a:picLocks noChangeAspect="1"/>
          </p:cNvPicPr>
          <p:nvPr/>
        </p:nvPicPr>
        <p:blipFill>
          <a:blip r:embed="rId2"/>
          <a:stretch>
            <a:fillRect/>
          </a:stretch>
        </p:blipFill>
        <p:spPr>
          <a:xfrm>
            <a:off x="5941695" y="876300"/>
            <a:ext cx="5702300" cy="5105400"/>
          </a:xfrm>
          <a:prstGeom prst="rect">
            <a:avLst/>
          </a:prstGeom>
        </p:spPr>
      </p:pic>
      <p:sp>
        <p:nvSpPr>
          <p:cNvPr id="5" name="文本框 4"/>
          <p:cNvSpPr txBox="1"/>
          <p:nvPr/>
        </p:nvSpPr>
        <p:spPr>
          <a:xfrm>
            <a:off x="908050" y="2588260"/>
            <a:ext cx="4740910" cy="3415030"/>
          </a:xfrm>
          <a:prstGeom prst="rect">
            <a:avLst/>
          </a:prstGeom>
          <a:noFill/>
        </p:spPr>
        <p:txBody>
          <a:bodyPr wrap="square" rtlCol="0">
            <a:spAutoFit/>
          </a:bodyPr>
          <a:p>
            <a:pPr algn="l">
              <a:lnSpc>
                <a:spcPct val="150000"/>
              </a:lnSpc>
            </a:pPr>
            <a:r>
              <a:rPr lang="zh-CN" altLang="en-US"/>
              <a:t>getGreet函数执行完后，getGreet执行上下文出栈。由于getGreet函数返回值中，包含了引用getGreet函数词法作用域变量的函数（返回的innerFunc函数体内包含了该函数体外，getGreet函数体内的变量name）。因此在getGreet执行上下文出栈的时候，该变量name会保存在内存中，不会随着执行上下文的销毁而销毁，形成闭包。</a:t>
            </a:r>
            <a:endParaRPr lang="zh-CN" altLang="en-US"/>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5" name="文本框 4"/>
          <p:cNvSpPr txBox="1"/>
          <p:nvPr/>
        </p:nvSpPr>
        <p:spPr>
          <a:xfrm>
            <a:off x="908050" y="914400"/>
            <a:ext cx="5473700" cy="3830955"/>
          </a:xfrm>
          <a:prstGeom prst="rect">
            <a:avLst/>
          </a:prstGeom>
          <a:noFill/>
        </p:spPr>
        <p:txBody>
          <a:bodyPr wrap="square" rtlCol="0">
            <a:spAutoFit/>
          </a:bodyPr>
          <a:p>
            <a:pPr algn="l">
              <a:lnSpc>
                <a:spcPct val="150000"/>
              </a:lnSpc>
            </a:pPr>
            <a:r>
              <a:rPr lang="zh-CN" altLang="en-US"/>
              <a:t>当代码执行let greet = getGreet()，全局执行上下文词法环境中的greet被赋值为innerFunc函数。</a:t>
            </a:r>
            <a:endParaRPr lang="zh-CN" altLang="en-US"/>
          </a:p>
          <a:p>
            <a:pPr algn="l">
              <a:lnSpc>
                <a:spcPct val="150000"/>
              </a:lnSpc>
            </a:pPr>
            <a:endParaRPr lang="zh-CN" altLang="en-US"/>
          </a:p>
          <a:p>
            <a:pPr algn="l">
              <a:lnSpc>
                <a:spcPct val="150000"/>
              </a:lnSpc>
            </a:pPr>
            <a:r>
              <a:rPr lang="zh-CN" altLang="en-US"/>
              <a:t>当代码执行console.log(greetText)，在全局执行上下文变量环境中查找到greetText变量，打印输出'hello'。</a:t>
            </a:r>
            <a:endParaRPr lang="zh-CN" altLang="en-US"/>
          </a:p>
          <a:p>
            <a:pPr algn="l">
              <a:lnSpc>
                <a:spcPct val="150000"/>
              </a:lnSpc>
            </a:pPr>
            <a:endParaRPr lang="zh-CN" altLang="en-US"/>
          </a:p>
          <a:p>
            <a:pPr algn="l">
              <a:lnSpc>
                <a:spcPct val="150000"/>
              </a:lnSpc>
            </a:pPr>
            <a:r>
              <a:rPr lang="zh-CN" altLang="en-US"/>
              <a:t>当代码执行greet()，在全局执行上下文词法环境中查找到greet变量，从内存取出其函数引用，调用函数。此时调用栈情况如下图：</a:t>
            </a:r>
            <a:endParaRPr lang="zh-CN" altLang="en-US"/>
          </a:p>
        </p:txBody>
      </p:sp>
      <p:pic>
        <p:nvPicPr>
          <p:cNvPr id="7" name="图片 6"/>
          <p:cNvPicPr>
            <a:picLocks noChangeAspect="1"/>
          </p:cNvPicPr>
          <p:nvPr/>
        </p:nvPicPr>
        <p:blipFill>
          <a:blip r:embed="rId2"/>
          <a:stretch>
            <a:fillRect/>
          </a:stretch>
        </p:blipFill>
        <p:spPr>
          <a:xfrm>
            <a:off x="7088505" y="-33020"/>
            <a:ext cx="5103495" cy="685800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椭圆 5"/>
          <p:cNvSpPr/>
          <p:nvPr/>
        </p:nvSpPr>
        <p:spPr>
          <a:xfrm>
            <a:off x="3331845" y="2513965"/>
            <a:ext cx="1383665" cy="132969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189230" y="3138805"/>
            <a:ext cx="2983865" cy="76200"/>
            <a:chOff x="-272" y="4943"/>
            <a:chExt cx="5269" cy="170"/>
          </a:xfrm>
        </p:grpSpPr>
        <p:cxnSp>
          <p:nvCxnSpPr>
            <p:cNvPr id="5" name="直接连接符 4"/>
            <p:cNvCxnSpPr/>
            <p:nvPr/>
          </p:nvCxnSpPr>
          <p:spPr>
            <a:xfrm>
              <a:off x="-272" y="4986"/>
              <a:ext cx="5247" cy="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descr="0172d0dc26b25d2e622eceade12082b0b4877cadcac02-NCB2wE_fw658"/>
          <p:cNvPicPr>
            <a:picLocks noChangeAspect="1"/>
          </p:cNvPicPr>
          <p:nvPr/>
        </p:nvPicPr>
        <p:blipFill>
          <a:blip r:embed="rId1"/>
          <a:stretch>
            <a:fillRect/>
          </a:stretch>
        </p:blipFill>
        <p:spPr>
          <a:xfrm>
            <a:off x="3494405" y="2513330"/>
            <a:ext cx="1203325" cy="1482725"/>
          </a:xfrm>
          <a:prstGeom prst="rect">
            <a:avLst/>
          </a:prstGeom>
        </p:spPr>
      </p:pic>
      <p:grpSp>
        <p:nvGrpSpPr>
          <p:cNvPr id="10" name="组合 9"/>
          <p:cNvGrpSpPr/>
          <p:nvPr/>
        </p:nvGrpSpPr>
        <p:grpSpPr>
          <a:xfrm flipH="1">
            <a:off x="4821555" y="3148965"/>
            <a:ext cx="1154430" cy="107950"/>
            <a:chOff x="3179" y="4943"/>
            <a:chExt cx="1818" cy="170"/>
          </a:xfrm>
        </p:grpSpPr>
        <p:cxnSp>
          <p:nvCxnSpPr>
            <p:cNvPr id="11" name="直接连接符 10"/>
            <p:cNvCxnSpPr/>
            <p:nvPr/>
          </p:nvCxnSpPr>
          <p:spPr>
            <a:xfrm>
              <a:off x="3179" y="5028"/>
              <a:ext cx="18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a:off x="6120765" y="2901315"/>
            <a:ext cx="3486785" cy="645160"/>
          </a:xfrm>
          <a:prstGeom prst="rect">
            <a:avLst/>
          </a:prstGeom>
          <a:noFill/>
        </p:spPr>
        <p:txBody>
          <a:bodyPr wrap="square" rtlCol="0">
            <a:spAutoFit/>
          </a:bodyPr>
          <a:p>
            <a:r>
              <a:rPr lang="en-US" altLang="zh-CN" sz="3600">
                <a:latin typeface="逐浪粗宋简体" panose="02010601030101010101" charset="-122"/>
                <a:ea typeface="逐浪粗宋简体" panose="02010601030101010101" charset="-122"/>
              </a:rPr>
              <a:t>Javascript</a:t>
            </a:r>
            <a:r>
              <a:rPr lang="zh-CN" altLang="en-US" sz="3600">
                <a:latin typeface="逐浪粗宋简体" panose="02010601030101010101" charset="-122"/>
                <a:ea typeface="逐浪粗宋简体" panose="02010601030101010101" charset="-122"/>
              </a:rPr>
              <a:t>的运行</a:t>
            </a:r>
            <a:endParaRPr lang="zh-CN" altLang="en-US" sz="3600">
              <a:latin typeface="逐浪粗宋简体" panose="02010601030101010101" charset="-122"/>
              <a:ea typeface="逐浪粗宋简体" panose="02010601030101010101" charset="-122"/>
            </a:endParaRPr>
          </a:p>
        </p:txBody>
      </p:sp>
      <p:sp>
        <p:nvSpPr>
          <p:cNvPr id="16" name="文本框 15"/>
          <p:cNvSpPr txBox="1"/>
          <p:nvPr/>
        </p:nvSpPr>
        <p:spPr>
          <a:xfrm>
            <a:off x="3538220" y="2764155"/>
            <a:ext cx="1094740" cy="829945"/>
          </a:xfrm>
          <a:prstGeom prst="rect">
            <a:avLst/>
          </a:prstGeom>
          <a:noFill/>
        </p:spPr>
        <p:txBody>
          <a:bodyPr wrap="square" rtlCol="0">
            <a:spAutoFit/>
          </a:bodyPr>
          <a:p>
            <a:r>
              <a:rPr lang="en-US" altLang="zh-CN" sz="4800">
                <a:latin typeface="+mj-ea"/>
                <a:ea typeface="+mj-ea"/>
              </a:rPr>
              <a:t>01</a:t>
            </a:r>
            <a:endParaRPr lang="en-US" altLang="zh-CN" sz="4800">
              <a:latin typeface="+mj-ea"/>
              <a:ea typeface="+mj-ea"/>
            </a:endParaRPr>
          </a:p>
        </p:txBody>
      </p:sp>
      <p:cxnSp>
        <p:nvCxnSpPr>
          <p:cNvPr id="18" name="直接连接符 17"/>
          <p:cNvCxnSpPr/>
          <p:nvPr/>
        </p:nvCxnSpPr>
        <p:spPr>
          <a:xfrm>
            <a:off x="9737090" y="3231515"/>
            <a:ext cx="2375535" cy="53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5" name="文本框 4"/>
          <p:cNvSpPr txBox="1"/>
          <p:nvPr/>
        </p:nvSpPr>
        <p:spPr>
          <a:xfrm>
            <a:off x="908050" y="914400"/>
            <a:ext cx="5473700" cy="5492750"/>
          </a:xfrm>
          <a:prstGeom prst="rect">
            <a:avLst/>
          </a:prstGeom>
          <a:noFill/>
        </p:spPr>
        <p:txBody>
          <a:bodyPr wrap="square" rtlCol="0">
            <a:spAutoFit/>
          </a:bodyPr>
          <a:p>
            <a:pPr algn="l">
              <a:lnSpc>
                <a:spcPct val="150000"/>
              </a:lnSpc>
            </a:pPr>
            <a:r>
              <a:rPr lang="zh-CN" altLang="en-US"/>
              <a:t>当代码执行console.log(name)，在greet执行上下文没有找到变量name，根据outer找执行上下文。</a:t>
            </a:r>
            <a:endParaRPr lang="zh-CN" altLang="en-US"/>
          </a:p>
          <a:p>
            <a:pPr algn="l">
              <a:lnSpc>
                <a:spcPct val="150000"/>
              </a:lnSpc>
            </a:pPr>
            <a:r>
              <a:rPr lang="zh-CN" altLang="en-US"/>
              <a:t>根据词法作用域，greet函数的外部作用域是getGreet，但是getGreet执行上下文已经出栈。那怎么办呢？其实</a:t>
            </a:r>
            <a:r>
              <a:rPr lang="zh-CN" altLang="en-US">
                <a:solidFill>
                  <a:schemeClr val="accent6">
                    <a:lumMod val="75000"/>
                  </a:schemeClr>
                </a:solidFill>
              </a:rPr>
              <a:t>greet执行上下文的outer指向的就是还在调用栈中的getGreet函数的闭包</a:t>
            </a:r>
            <a:r>
              <a:rPr lang="zh-CN" altLang="en-US"/>
              <a:t>。在闭包中查找到变量name，返回值'vian'，打印输出'vian'。</a:t>
            </a:r>
            <a:endParaRPr lang="zh-CN" altLang="en-US"/>
          </a:p>
          <a:p>
            <a:pPr algn="l">
              <a:lnSpc>
                <a:spcPct val="150000"/>
              </a:lnSpc>
            </a:pPr>
            <a:endParaRPr lang="zh-CN" altLang="en-US"/>
          </a:p>
          <a:p>
            <a:pPr algn="l">
              <a:lnSpc>
                <a:spcPct val="150000"/>
              </a:lnSpc>
            </a:pPr>
            <a:r>
              <a:rPr lang="zh-CN" altLang="en-US"/>
              <a:t>最后，greet函数执行完毕，整个代码执行完毕。greet执行上下文出栈。由于getGreet的闭包的内容还被全局执行上下文的greet引用，因此该闭包无法被销毁，跟全局执行上下文一起一直在调用栈中，直至应用关闭。</a:t>
            </a:r>
            <a:endParaRPr lang="zh-CN" altLang="en-US"/>
          </a:p>
        </p:txBody>
      </p:sp>
      <p:pic>
        <p:nvPicPr>
          <p:cNvPr id="7" name="图片 6"/>
          <p:cNvPicPr>
            <a:picLocks noChangeAspect="1"/>
          </p:cNvPicPr>
          <p:nvPr/>
        </p:nvPicPr>
        <p:blipFill>
          <a:blip r:embed="rId2"/>
          <a:stretch>
            <a:fillRect/>
          </a:stretch>
        </p:blipFill>
        <p:spPr>
          <a:xfrm>
            <a:off x="7088505" y="-33020"/>
            <a:ext cx="5103495" cy="6858000"/>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闭包</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5" name="文本框 4"/>
          <p:cNvSpPr txBox="1"/>
          <p:nvPr/>
        </p:nvSpPr>
        <p:spPr>
          <a:xfrm>
            <a:off x="908050" y="914400"/>
            <a:ext cx="10370185" cy="3923030"/>
          </a:xfrm>
          <a:prstGeom prst="rect">
            <a:avLst/>
          </a:prstGeom>
          <a:noFill/>
        </p:spPr>
        <p:txBody>
          <a:bodyPr wrap="square" rtlCol="0">
            <a:spAutoFit/>
          </a:bodyPr>
          <a:p>
            <a:pPr algn="l">
              <a:lnSpc>
                <a:spcPct val="150000"/>
              </a:lnSpc>
            </a:pPr>
            <a:r>
              <a:rPr lang="zh-CN" altLang="en-US"/>
              <a:t>结合上面的讲解，我们总结一下闭包的优缺点。</a:t>
            </a:r>
            <a:endParaRPr lang="zh-CN" altLang="en-US"/>
          </a:p>
          <a:p>
            <a:pPr algn="l">
              <a:lnSpc>
                <a:spcPct val="150000"/>
              </a:lnSpc>
            </a:pPr>
            <a:endParaRPr lang="zh-CN" altLang="en-US"/>
          </a:p>
          <a:p>
            <a:pPr algn="l">
              <a:lnSpc>
                <a:spcPct val="150000"/>
              </a:lnSpc>
            </a:pPr>
            <a:r>
              <a:rPr lang="zh-CN" altLang="en-US" sz="2000" b="1"/>
              <a:t>优点</a:t>
            </a:r>
            <a:endParaRPr lang="zh-CN" altLang="en-US"/>
          </a:p>
          <a:p>
            <a:pPr marL="285750" indent="-285750" algn="l">
              <a:lnSpc>
                <a:spcPct val="150000"/>
              </a:lnSpc>
              <a:buFont typeface="Arial" panose="020B0604020202090204" pitchFamily="34" charset="0"/>
              <a:buChar char="•"/>
            </a:pPr>
            <a:r>
              <a:rPr lang="zh-CN" altLang="en-US"/>
              <a:t>避免全局变量的污染</a:t>
            </a:r>
            <a:endParaRPr lang="zh-CN" altLang="en-US"/>
          </a:p>
          <a:p>
            <a:pPr marL="285750" indent="-285750" algn="l">
              <a:lnSpc>
                <a:spcPct val="150000"/>
              </a:lnSpc>
              <a:buFont typeface="Arial" panose="020B0604020202090204" pitchFamily="34" charset="0"/>
              <a:buChar char="•"/>
            </a:pPr>
            <a:r>
              <a:rPr lang="zh-CN" altLang="en-US"/>
              <a:t>私有成员的存在</a:t>
            </a:r>
            <a:endParaRPr lang="zh-CN" altLang="en-US"/>
          </a:p>
          <a:p>
            <a:pPr algn="l">
              <a:lnSpc>
                <a:spcPct val="150000"/>
              </a:lnSpc>
            </a:pPr>
            <a:endParaRPr lang="zh-CN" altLang="en-US"/>
          </a:p>
          <a:p>
            <a:pPr algn="l">
              <a:lnSpc>
                <a:spcPct val="150000"/>
              </a:lnSpc>
            </a:pPr>
            <a:r>
              <a:rPr lang="zh-CN" altLang="en-US" sz="2000" b="1"/>
              <a:t>缺点</a:t>
            </a:r>
            <a:endParaRPr lang="zh-CN" altLang="en-US"/>
          </a:p>
          <a:p>
            <a:pPr marL="285750" indent="-285750" algn="l">
              <a:lnSpc>
                <a:spcPct val="150000"/>
              </a:lnSpc>
              <a:buFont typeface="Arial" panose="020B0604020202090204" pitchFamily="34" charset="0"/>
              <a:buChar char="•"/>
            </a:pPr>
            <a:r>
              <a:rPr lang="zh-CN" altLang="en-US"/>
              <a:t>常驻内存，增加内存使用量</a:t>
            </a:r>
            <a:endParaRPr lang="zh-CN" altLang="en-US"/>
          </a:p>
          <a:p>
            <a:pPr marL="285750" indent="-285750" algn="l">
              <a:lnSpc>
                <a:spcPct val="150000"/>
              </a:lnSpc>
              <a:buFont typeface="Arial" panose="020B0604020202090204" pitchFamily="34" charset="0"/>
              <a:buChar char="•"/>
            </a:pPr>
            <a:r>
              <a:rPr lang="zh-CN" altLang="en-US"/>
              <a:t>使用不当会很容易造成内存泄露</a:t>
            </a:r>
            <a:endParaRPr lang="zh-CN" altLang="en-US"/>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椭圆 5"/>
          <p:cNvSpPr/>
          <p:nvPr/>
        </p:nvSpPr>
        <p:spPr>
          <a:xfrm>
            <a:off x="3331845" y="2513965"/>
            <a:ext cx="1383665" cy="132969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 name="组合 8"/>
          <p:cNvGrpSpPr/>
          <p:nvPr/>
        </p:nvGrpSpPr>
        <p:grpSpPr>
          <a:xfrm>
            <a:off x="313690" y="3138805"/>
            <a:ext cx="2859405" cy="76200"/>
            <a:chOff x="-272" y="4943"/>
            <a:chExt cx="5269" cy="170"/>
          </a:xfrm>
        </p:grpSpPr>
        <p:cxnSp>
          <p:nvCxnSpPr>
            <p:cNvPr id="5" name="直接连接符 4"/>
            <p:cNvCxnSpPr/>
            <p:nvPr/>
          </p:nvCxnSpPr>
          <p:spPr>
            <a:xfrm>
              <a:off x="-272" y="4986"/>
              <a:ext cx="5247" cy="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 name="图片 2" descr="0172d0dc26b25d2e622eceade12082b0b4877cadcac02-NCB2wE_fw658"/>
          <p:cNvPicPr>
            <a:picLocks noChangeAspect="1"/>
          </p:cNvPicPr>
          <p:nvPr/>
        </p:nvPicPr>
        <p:blipFill>
          <a:blip r:embed="rId1"/>
          <a:stretch>
            <a:fillRect/>
          </a:stretch>
        </p:blipFill>
        <p:spPr>
          <a:xfrm>
            <a:off x="3494405" y="2513330"/>
            <a:ext cx="1203325" cy="1482725"/>
          </a:xfrm>
          <a:prstGeom prst="rect">
            <a:avLst/>
          </a:prstGeom>
        </p:spPr>
      </p:pic>
      <p:grpSp>
        <p:nvGrpSpPr>
          <p:cNvPr id="10" name="组合 9"/>
          <p:cNvGrpSpPr/>
          <p:nvPr/>
        </p:nvGrpSpPr>
        <p:grpSpPr>
          <a:xfrm flipH="1">
            <a:off x="4821555" y="3148965"/>
            <a:ext cx="1154430" cy="107950"/>
            <a:chOff x="3179" y="4943"/>
            <a:chExt cx="1818" cy="170"/>
          </a:xfrm>
        </p:grpSpPr>
        <p:cxnSp>
          <p:nvCxnSpPr>
            <p:cNvPr id="11" name="直接连接符 10"/>
            <p:cNvCxnSpPr/>
            <p:nvPr/>
          </p:nvCxnSpPr>
          <p:spPr>
            <a:xfrm>
              <a:off x="3179" y="5028"/>
              <a:ext cx="18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4827" y="4943"/>
              <a:ext cx="170" cy="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a:off x="6738620" y="2901315"/>
            <a:ext cx="1108075" cy="645160"/>
          </a:xfrm>
          <a:prstGeom prst="rect">
            <a:avLst/>
          </a:prstGeom>
          <a:noFill/>
        </p:spPr>
        <p:txBody>
          <a:bodyPr wrap="square" rtlCol="0">
            <a:spAutoFit/>
          </a:bodyPr>
          <a:p>
            <a:r>
              <a:rPr lang="zh-CN" altLang="en-US" sz="3600">
                <a:latin typeface="逐浪粗宋简体" panose="02010601030101010101" charset="-122"/>
                <a:ea typeface="逐浪粗宋简体" panose="02010601030101010101" charset="-122"/>
              </a:rPr>
              <a:t>分享</a:t>
            </a:r>
            <a:endParaRPr lang="zh-CN" altLang="en-US" sz="3600">
              <a:latin typeface="逐浪粗宋简体" panose="02010601030101010101" charset="-122"/>
              <a:ea typeface="逐浪粗宋简体" panose="02010601030101010101" charset="-122"/>
            </a:endParaRPr>
          </a:p>
        </p:txBody>
      </p:sp>
      <p:sp>
        <p:nvSpPr>
          <p:cNvPr id="16" name="文本框 15"/>
          <p:cNvSpPr txBox="1"/>
          <p:nvPr/>
        </p:nvSpPr>
        <p:spPr>
          <a:xfrm>
            <a:off x="3538220" y="2764155"/>
            <a:ext cx="1094740" cy="829945"/>
          </a:xfrm>
          <a:prstGeom prst="rect">
            <a:avLst/>
          </a:prstGeom>
          <a:noFill/>
        </p:spPr>
        <p:txBody>
          <a:bodyPr wrap="square" rtlCol="0">
            <a:spAutoFit/>
          </a:bodyPr>
          <a:p>
            <a:r>
              <a:rPr lang="en-US" altLang="zh-CN" sz="4800">
                <a:latin typeface="+mj-ea"/>
                <a:ea typeface="+mj-ea"/>
              </a:rPr>
              <a:t>03</a:t>
            </a:r>
            <a:endParaRPr lang="en-US" altLang="zh-CN" sz="4800">
              <a:latin typeface="+mj-ea"/>
              <a:ea typeface="+mj-ea"/>
            </a:endParaRPr>
          </a:p>
        </p:txBody>
      </p:sp>
      <p:cxnSp>
        <p:nvCxnSpPr>
          <p:cNvPr id="18" name="直接连接符 17"/>
          <p:cNvCxnSpPr/>
          <p:nvPr/>
        </p:nvCxnSpPr>
        <p:spPr>
          <a:xfrm>
            <a:off x="8343900" y="3231515"/>
            <a:ext cx="3693600"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12"/>
          <p:cNvSpPr/>
          <p:nvPr/>
        </p:nvSpPr>
        <p:spPr bwMode="auto">
          <a:xfrm>
            <a:off x="1534795" y="2538730"/>
            <a:ext cx="1492250" cy="1327785"/>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AFBB79"/>
          </a:solidFill>
          <a:ln w="9525">
            <a:noFill/>
            <a:round/>
          </a:ln>
          <a:extLst>
            <a:ext uri="{91240B29-F687-4F45-9708-019B960494DF}">
              <a14:hiddenLine xmlns:a14="http://schemas.microsoft.com/office/drawing/2010/main" w="9525">
                <a:solidFill>
                  <a:srgbClr val="000000"/>
                </a:solidFill>
                <a:round/>
              </a14:hiddenLine>
            </a:ext>
          </a:extLst>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8" name="组合 7"/>
          <p:cNvGrpSpPr/>
          <p:nvPr/>
        </p:nvGrpSpPr>
        <p:grpSpPr>
          <a:xfrm rot="0">
            <a:off x="1760855" y="2608580"/>
            <a:ext cx="1151255" cy="883920"/>
            <a:chOff x="1283891" y="1695061"/>
            <a:chExt cx="857250" cy="571500"/>
          </a:xfrm>
        </p:grpSpPr>
        <p:sp>
          <p:nvSpPr>
            <p:cNvPr id="9" name="Freeform 13"/>
            <p:cNvSpPr/>
            <p:nvPr/>
          </p:nvSpPr>
          <p:spPr bwMode="auto">
            <a:xfrm>
              <a:off x="1283891"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2" name="组合 1"/>
            <p:cNvGrpSpPr/>
            <p:nvPr/>
          </p:nvGrpSpPr>
          <p:grpSpPr>
            <a:xfrm>
              <a:off x="1320404" y="1695061"/>
              <a:ext cx="820737" cy="522685"/>
              <a:chOff x="1320404" y="1695061"/>
              <a:chExt cx="820737" cy="522685"/>
            </a:xfrm>
          </p:grpSpPr>
          <p:sp>
            <p:nvSpPr>
              <p:cNvPr id="11" name="Freeform 14"/>
              <p:cNvSpPr/>
              <p:nvPr/>
            </p:nvSpPr>
            <p:spPr bwMode="auto">
              <a:xfrm>
                <a:off x="1910954"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4" name="Freeform 15"/>
              <p:cNvSpPr/>
              <p:nvPr/>
            </p:nvSpPr>
            <p:spPr bwMode="auto">
              <a:xfrm>
                <a:off x="1637904"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 name="Freeform 16"/>
              <p:cNvSpPr/>
              <p:nvPr/>
            </p:nvSpPr>
            <p:spPr bwMode="auto">
              <a:xfrm>
                <a:off x="1391842"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4" name="Freeform 17"/>
              <p:cNvSpPr/>
              <p:nvPr/>
            </p:nvSpPr>
            <p:spPr bwMode="auto">
              <a:xfrm>
                <a:off x="1320404" y="2114161"/>
                <a:ext cx="474663"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5" name="Freeform 18"/>
              <p:cNvSpPr/>
              <p:nvPr/>
            </p:nvSpPr>
            <p:spPr bwMode="auto">
              <a:xfrm>
                <a:off x="1512491"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6" name="Freeform 19"/>
              <p:cNvSpPr/>
              <p:nvPr/>
            </p:nvSpPr>
            <p:spPr bwMode="auto">
              <a:xfrm>
                <a:off x="1823641"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grpSp>
      <p:sp>
        <p:nvSpPr>
          <p:cNvPr id="52" name="文本框 51"/>
          <p:cNvSpPr txBox="1"/>
          <p:nvPr/>
        </p:nvSpPr>
        <p:spPr>
          <a:xfrm>
            <a:off x="1534795" y="4069080"/>
            <a:ext cx="9937750" cy="1209675"/>
          </a:xfrm>
          <a:prstGeom prst="rect">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1</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、各种浏览器屏幕尺寸：https://screensiz.es/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2</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、在线工具集合：https://tool.lu/</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3</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、前端工具集合：https://www.sojson.com/web/</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4</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、免费数据</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API</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：https://www.juhe.cn/docs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7" name="TextBox 28"/>
          <p:cNvSpPr txBox="1"/>
          <p:nvPr/>
        </p:nvSpPr>
        <p:spPr>
          <a:xfrm>
            <a:off x="2578735" y="3361055"/>
            <a:ext cx="2688590" cy="501650"/>
          </a:xfrm>
          <a:prstGeom prst="rect">
            <a:avLst/>
          </a:prstGeom>
          <a:solidFill>
            <a:srgbClr val="556740"/>
          </a:solidFill>
        </p:spPr>
        <p:txBody>
          <a:bodyPr wrap="square" rtlCol="0">
            <a:spAutoFit/>
          </a:bodyPr>
          <a:p>
            <a:pPr algn="ctr"/>
            <a:r>
              <a:rPr lang="zh-CN" altLang="en-US" sz="2665" b="1" dirty="0" smtClean="0">
                <a:solidFill>
                  <a:schemeClr val="bg1"/>
                </a:solidFill>
                <a:latin typeface="Mangal" panose="02040503050203030202" pitchFamily="18" charset="0"/>
                <a:cs typeface="Mangal" panose="02040503050203030202" pitchFamily="18" charset="0"/>
              </a:rPr>
              <a:t>开发资源</a:t>
            </a:r>
            <a:endParaRPr lang="zh-CN" altLang="en-US" sz="2665" b="1" dirty="0" smtClean="0">
              <a:solidFill>
                <a:schemeClr val="bg1"/>
              </a:solidFill>
              <a:latin typeface="Mangal" panose="02040503050203030202" pitchFamily="18" charset="0"/>
              <a:cs typeface="Mangal" panose="02040503050203030202" pitchFamily="18" charset="0"/>
            </a:endParaRPr>
          </a:p>
        </p:txBody>
      </p:sp>
      <p:pic>
        <p:nvPicPr>
          <p:cNvPr id="3" name="图片 2" descr="0172d0dc26b25d2e622eceade12082b0b4877cadcac02-NCB2wE_fw658"/>
          <p:cNvPicPr>
            <a:picLocks noChangeAspect="1"/>
          </p:cNvPicPr>
          <p:nvPr/>
        </p:nvPicPr>
        <p:blipFill>
          <a:blip r:embed="rId1"/>
          <a:stretch>
            <a:fillRect/>
          </a:stretch>
        </p:blipFill>
        <p:spPr>
          <a:xfrm>
            <a:off x="1437640" y="-73025"/>
            <a:ext cx="1847850" cy="2275840"/>
          </a:xfrm>
          <a:prstGeom prst="rect">
            <a:avLst/>
          </a:prstGeom>
        </p:spPr>
      </p:pic>
    </p:spTree>
    <p:custDataLst>
      <p:tags r:id="rId2"/>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12"/>
          <p:cNvSpPr/>
          <p:nvPr/>
        </p:nvSpPr>
        <p:spPr bwMode="auto">
          <a:xfrm>
            <a:off x="1534795" y="2538730"/>
            <a:ext cx="1492250" cy="1327785"/>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AFBB79"/>
          </a:solidFill>
          <a:ln w="9525">
            <a:noFill/>
            <a:round/>
          </a:ln>
          <a:extLst>
            <a:ext uri="{91240B29-F687-4F45-9708-019B960494DF}">
              <a14:hiddenLine xmlns:a14="http://schemas.microsoft.com/office/drawing/2010/main" w="9525">
                <a:solidFill>
                  <a:srgbClr val="000000"/>
                </a:solidFill>
                <a:round/>
              </a14:hiddenLine>
            </a:ext>
          </a:extLst>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8" name="组合 7"/>
          <p:cNvGrpSpPr/>
          <p:nvPr/>
        </p:nvGrpSpPr>
        <p:grpSpPr>
          <a:xfrm rot="0">
            <a:off x="1760855" y="2608580"/>
            <a:ext cx="1151255" cy="883920"/>
            <a:chOff x="1283891" y="1695061"/>
            <a:chExt cx="857250" cy="571500"/>
          </a:xfrm>
        </p:grpSpPr>
        <p:sp>
          <p:nvSpPr>
            <p:cNvPr id="9" name="Freeform 13"/>
            <p:cNvSpPr/>
            <p:nvPr/>
          </p:nvSpPr>
          <p:spPr bwMode="auto">
            <a:xfrm>
              <a:off x="1283891"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2" name="组合 1"/>
            <p:cNvGrpSpPr/>
            <p:nvPr/>
          </p:nvGrpSpPr>
          <p:grpSpPr>
            <a:xfrm>
              <a:off x="1320404" y="1695061"/>
              <a:ext cx="820737" cy="522685"/>
              <a:chOff x="1320404" y="1695061"/>
              <a:chExt cx="820737" cy="522685"/>
            </a:xfrm>
          </p:grpSpPr>
          <p:sp>
            <p:nvSpPr>
              <p:cNvPr id="11" name="Freeform 14"/>
              <p:cNvSpPr/>
              <p:nvPr/>
            </p:nvSpPr>
            <p:spPr bwMode="auto">
              <a:xfrm>
                <a:off x="1910954"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4" name="Freeform 15"/>
              <p:cNvSpPr/>
              <p:nvPr/>
            </p:nvSpPr>
            <p:spPr bwMode="auto">
              <a:xfrm>
                <a:off x="1637904"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 name="Freeform 16"/>
              <p:cNvSpPr/>
              <p:nvPr/>
            </p:nvSpPr>
            <p:spPr bwMode="auto">
              <a:xfrm>
                <a:off x="1391842"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4" name="Freeform 17"/>
              <p:cNvSpPr/>
              <p:nvPr/>
            </p:nvSpPr>
            <p:spPr bwMode="auto">
              <a:xfrm>
                <a:off x="1320404" y="2114161"/>
                <a:ext cx="474663"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5" name="Freeform 18"/>
              <p:cNvSpPr/>
              <p:nvPr/>
            </p:nvSpPr>
            <p:spPr bwMode="auto">
              <a:xfrm>
                <a:off x="1512491"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6" name="Freeform 19"/>
              <p:cNvSpPr/>
              <p:nvPr/>
            </p:nvSpPr>
            <p:spPr bwMode="auto">
              <a:xfrm>
                <a:off x="1823641"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grpSp>
      <p:sp>
        <p:nvSpPr>
          <p:cNvPr id="52" name="文本框 51"/>
          <p:cNvSpPr txBox="1"/>
          <p:nvPr/>
        </p:nvSpPr>
        <p:spPr>
          <a:xfrm>
            <a:off x="1534795" y="4069080"/>
            <a:ext cx="9937750" cy="2327910"/>
          </a:xfrm>
          <a:prstGeom prst="rect">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1</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Iconfont-</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阿里巴巴矢量图标库：https://www.iconfont.cn/</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2</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Free icons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：https://iconape.com/</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3</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Feather icons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：https://feathericons.com/</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4</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M</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aterial </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icons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：https://material.io/resources/icons/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5</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Google fonts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：https://fonts.google.com/</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6</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Apple fonts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：https://developer.apple.com/fonts/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7</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Free fonts</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：https://fontsfree.net/</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8</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、设计导航：https://hao.shejidaren.com/</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7" name="TextBox 28"/>
          <p:cNvSpPr txBox="1"/>
          <p:nvPr/>
        </p:nvSpPr>
        <p:spPr>
          <a:xfrm>
            <a:off x="2578735" y="3361055"/>
            <a:ext cx="2688590" cy="501650"/>
          </a:xfrm>
          <a:prstGeom prst="rect">
            <a:avLst/>
          </a:prstGeom>
          <a:solidFill>
            <a:srgbClr val="556740"/>
          </a:solidFill>
        </p:spPr>
        <p:txBody>
          <a:bodyPr wrap="square" rtlCol="0">
            <a:spAutoFit/>
          </a:bodyPr>
          <a:p>
            <a:pPr algn="ctr"/>
            <a:r>
              <a:rPr lang="zh-CN" altLang="en-US" sz="2665" b="1" dirty="0" smtClean="0">
                <a:solidFill>
                  <a:schemeClr val="bg1"/>
                </a:solidFill>
                <a:latin typeface="Mangal" panose="02040503050203030202" pitchFamily="18" charset="0"/>
                <a:cs typeface="Mangal" panose="02040503050203030202" pitchFamily="18" charset="0"/>
              </a:rPr>
              <a:t>设计资源</a:t>
            </a:r>
            <a:endParaRPr lang="zh-CN" altLang="en-US" sz="2665" b="1" dirty="0" smtClean="0">
              <a:solidFill>
                <a:schemeClr val="bg1"/>
              </a:solidFill>
              <a:latin typeface="Mangal" panose="02040503050203030202" pitchFamily="18" charset="0"/>
              <a:cs typeface="Mangal" panose="02040503050203030202" pitchFamily="18" charset="0"/>
            </a:endParaRPr>
          </a:p>
        </p:txBody>
      </p:sp>
      <p:pic>
        <p:nvPicPr>
          <p:cNvPr id="3" name="图片 2" descr="0172d0dc26b25d2e622eceade12082b0b4877cadcac02-NCB2wE_fw658"/>
          <p:cNvPicPr>
            <a:picLocks noChangeAspect="1"/>
          </p:cNvPicPr>
          <p:nvPr/>
        </p:nvPicPr>
        <p:blipFill>
          <a:blip r:embed="rId1"/>
          <a:stretch>
            <a:fillRect/>
          </a:stretch>
        </p:blipFill>
        <p:spPr>
          <a:xfrm>
            <a:off x="1437640" y="-73025"/>
            <a:ext cx="1847850" cy="2275840"/>
          </a:xfrm>
          <a:prstGeom prst="rect">
            <a:avLst/>
          </a:prstGeom>
        </p:spPr>
      </p:pic>
    </p:spTree>
    <p:custDataLst>
      <p:tags r:id="rId2"/>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12"/>
          <p:cNvSpPr/>
          <p:nvPr/>
        </p:nvSpPr>
        <p:spPr bwMode="auto">
          <a:xfrm>
            <a:off x="1534795" y="2538730"/>
            <a:ext cx="1492250" cy="1327785"/>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AFBB79"/>
          </a:solidFill>
          <a:ln w="9525">
            <a:noFill/>
            <a:round/>
          </a:ln>
          <a:extLst>
            <a:ext uri="{91240B29-F687-4F45-9708-019B960494DF}">
              <a14:hiddenLine xmlns:a14="http://schemas.microsoft.com/office/drawing/2010/main" w="9525">
                <a:solidFill>
                  <a:srgbClr val="000000"/>
                </a:solidFill>
                <a:round/>
              </a14:hiddenLine>
            </a:ext>
          </a:extLst>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8" name="组合 7"/>
          <p:cNvGrpSpPr/>
          <p:nvPr/>
        </p:nvGrpSpPr>
        <p:grpSpPr>
          <a:xfrm rot="0">
            <a:off x="1760855" y="2608580"/>
            <a:ext cx="1151255" cy="883920"/>
            <a:chOff x="1283891" y="1695061"/>
            <a:chExt cx="857250" cy="571500"/>
          </a:xfrm>
        </p:grpSpPr>
        <p:sp>
          <p:nvSpPr>
            <p:cNvPr id="9" name="Freeform 13"/>
            <p:cNvSpPr/>
            <p:nvPr/>
          </p:nvSpPr>
          <p:spPr bwMode="auto">
            <a:xfrm>
              <a:off x="1283891"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2" name="组合 1"/>
            <p:cNvGrpSpPr/>
            <p:nvPr/>
          </p:nvGrpSpPr>
          <p:grpSpPr>
            <a:xfrm>
              <a:off x="1320404" y="1695061"/>
              <a:ext cx="820737" cy="522685"/>
              <a:chOff x="1320404" y="1695061"/>
              <a:chExt cx="820737" cy="522685"/>
            </a:xfrm>
          </p:grpSpPr>
          <p:sp>
            <p:nvSpPr>
              <p:cNvPr id="11" name="Freeform 14"/>
              <p:cNvSpPr/>
              <p:nvPr/>
            </p:nvSpPr>
            <p:spPr bwMode="auto">
              <a:xfrm>
                <a:off x="1910954"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4" name="Freeform 15"/>
              <p:cNvSpPr/>
              <p:nvPr/>
            </p:nvSpPr>
            <p:spPr bwMode="auto">
              <a:xfrm>
                <a:off x="1637904"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 name="Freeform 16"/>
              <p:cNvSpPr/>
              <p:nvPr/>
            </p:nvSpPr>
            <p:spPr bwMode="auto">
              <a:xfrm>
                <a:off x="1391842"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4" name="Freeform 17"/>
              <p:cNvSpPr/>
              <p:nvPr/>
            </p:nvSpPr>
            <p:spPr bwMode="auto">
              <a:xfrm>
                <a:off x="1320404" y="2114161"/>
                <a:ext cx="474663"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5" name="Freeform 18"/>
              <p:cNvSpPr/>
              <p:nvPr/>
            </p:nvSpPr>
            <p:spPr bwMode="auto">
              <a:xfrm>
                <a:off x="1512491"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6" name="Freeform 19"/>
              <p:cNvSpPr/>
              <p:nvPr/>
            </p:nvSpPr>
            <p:spPr bwMode="auto">
              <a:xfrm>
                <a:off x="1823641"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grpSp>
      <p:sp>
        <p:nvSpPr>
          <p:cNvPr id="52" name="文本框 51"/>
          <p:cNvSpPr txBox="1"/>
          <p:nvPr/>
        </p:nvSpPr>
        <p:spPr>
          <a:xfrm>
            <a:off x="1534795" y="4069080"/>
            <a:ext cx="9937750" cy="1768475"/>
          </a:xfrm>
          <a:prstGeom prst="rect">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1</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Chrome</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插件：</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	</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Vue.js devtools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	</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Talend API Tester </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2</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VS Code</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插件：</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	</a:t>
            </a:r>
            <a:r>
              <a:rPr kumimoji="0"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Vetur</a:t>
            </a:r>
            <a:r>
              <a:rPr kumimoji="0" 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Vue</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开发，语法高亮</a:t>
            </a:r>
            <a:endParaRPr kumimoji="0"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	</a:t>
            </a:r>
            <a:r>
              <a:rPr kumimoji="0" 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GitLens：</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Git</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记录查看</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7" name="TextBox 28"/>
          <p:cNvSpPr txBox="1"/>
          <p:nvPr/>
        </p:nvSpPr>
        <p:spPr>
          <a:xfrm>
            <a:off x="2578735" y="3361055"/>
            <a:ext cx="2688590" cy="501650"/>
          </a:xfrm>
          <a:prstGeom prst="rect">
            <a:avLst/>
          </a:prstGeom>
          <a:solidFill>
            <a:srgbClr val="556740"/>
          </a:solidFill>
        </p:spPr>
        <p:txBody>
          <a:bodyPr wrap="square" rtlCol="0">
            <a:spAutoFit/>
          </a:bodyPr>
          <a:p>
            <a:pPr algn="ctr"/>
            <a:r>
              <a:rPr lang="zh-CN" altLang="en-US" sz="2665" b="1" dirty="0" smtClean="0">
                <a:solidFill>
                  <a:schemeClr val="bg1"/>
                </a:solidFill>
                <a:latin typeface="Mangal" panose="02040503050203030202" pitchFamily="18" charset="0"/>
                <a:cs typeface="Mangal" panose="02040503050203030202" pitchFamily="18" charset="0"/>
              </a:rPr>
              <a:t>插件资源</a:t>
            </a:r>
            <a:endParaRPr lang="zh-CN" altLang="en-US" sz="2665" b="1" dirty="0" smtClean="0">
              <a:solidFill>
                <a:schemeClr val="bg1"/>
              </a:solidFill>
              <a:latin typeface="Mangal" panose="02040503050203030202" pitchFamily="18" charset="0"/>
              <a:cs typeface="Mangal" panose="02040503050203030202" pitchFamily="18" charset="0"/>
            </a:endParaRPr>
          </a:p>
        </p:txBody>
      </p:sp>
      <p:pic>
        <p:nvPicPr>
          <p:cNvPr id="3" name="图片 2" descr="0172d0dc26b25d2e622eceade12082b0b4877cadcac02-NCB2wE_fw658"/>
          <p:cNvPicPr>
            <a:picLocks noChangeAspect="1"/>
          </p:cNvPicPr>
          <p:nvPr/>
        </p:nvPicPr>
        <p:blipFill>
          <a:blip r:embed="rId1"/>
          <a:stretch>
            <a:fillRect/>
          </a:stretch>
        </p:blipFill>
        <p:spPr>
          <a:xfrm>
            <a:off x="1437640" y="-73025"/>
            <a:ext cx="1847850" cy="2275840"/>
          </a:xfrm>
          <a:prstGeom prst="rect">
            <a:avLst/>
          </a:prstGeom>
        </p:spPr>
      </p:pic>
    </p:spTree>
    <p:custDataLst>
      <p:tags r:id="rId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Freeform 12"/>
          <p:cNvSpPr/>
          <p:nvPr/>
        </p:nvSpPr>
        <p:spPr bwMode="auto">
          <a:xfrm>
            <a:off x="1534795" y="2538730"/>
            <a:ext cx="1492250" cy="1327785"/>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rgbClr val="AFBB79"/>
          </a:solidFill>
          <a:ln w="9525">
            <a:noFill/>
            <a:round/>
          </a:ln>
          <a:extLst>
            <a:ext uri="{91240B29-F687-4F45-9708-019B960494DF}">
              <a14:hiddenLine xmlns:a14="http://schemas.microsoft.com/office/drawing/2010/main" w="9525">
                <a:solidFill>
                  <a:srgbClr val="000000"/>
                </a:solidFill>
                <a:round/>
              </a14:hiddenLine>
            </a:ext>
          </a:extLst>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8" name="组合 7"/>
          <p:cNvGrpSpPr/>
          <p:nvPr/>
        </p:nvGrpSpPr>
        <p:grpSpPr>
          <a:xfrm rot="0">
            <a:off x="1760855" y="2608580"/>
            <a:ext cx="1151255" cy="883920"/>
            <a:chOff x="1283891" y="1695061"/>
            <a:chExt cx="857250" cy="571500"/>
          </a:xfrm>
        </p:grpSpPr>
        <p:sp>
          <p:nvSpPr>
            <p:cNvPr id="9" name="Freeform 13"/>
            <p:cNvSpPr/>
            <p:nvPr/>
          </p:nvSpPr>
          <p:spPr bwMode="auto">
            <a:xfrm>
              <a:off x="1283891"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nvGrpSpPr>
            <p:cNvPr id="2" name="组合 1"/>
            <p:cNvGrpSpPr/>
            <p:nvPr/>
          </p:nvGrpSpPr>
          <p:grpSpPr>
            <a:xfrm>
              <a:off x="1320404" y="1695061"/>
              <a:ext cx="820737" cy="522685"/>
              <a:chOff x="1320404" y="1695061"/>
              <a:chExt cx="820737" cy="522685"/>
            </a:xfrm>
          </p:grpSpPr>
          <p:sp>
            <p:nvSpPr>
              <p:cNvPr id="11" name="Freeform 14"/>
              <p:cNvSpPr/>
              <p:nvPr/>
            </p:nvSpPr>
            <p:spPr bwMode="auto">
              <a:xfrm>
                <a:off x="1910954"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4" name="Freeform 15"/>
              <p:cNvSpPr/>
              <p:nvPr/>
            </p:nvSpPr>
            <p:spPr bwMode="auto">
              <a:xfrm>
                <a:off x="1637904"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 name="Freeform 16"/>
              <p:cNvSpPr/>
              <p:nvPr/>
            </p:nvSpPr>
            <p:spPr bwMode="auto">
              <a:xfrm>
                <a:off x="1391842"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4" name="Freeform 17"/>
              <p:cNvSpPr/>
              <p:nvPr/>
            </p:nvSpPr>
            <p:spPr bwMode="auto">
              <a:xfrm>
                <a:off x="1320404" y="2114161"/>
                <a:ext cx="474663"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5" name="Freeform 18"/>
              <p:cNvSpPr/>
              <p:nvPr/>
            </p:nvSpPr>
            <p:spPr bwMode="auto">
              <a:xfrm>
                <a:off x="1512491"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16" name="Freeform 19"/>
              <p:cNvSpPr/>
              <p:nvPr/>
            </p:nvSpPr>
            <p:spPr bwMode="auto">
              <a:xfrm>
                <a:off x="1823641"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ln w="3175">
                <a:solidFill>
                  <a:srgbClr val="556740"/>
                </a:solidFill>
              </a:ln>
            </p:spPr>
            <p:style>
              <a:lnRef idx="2">
                <a:schemeClr val="dk1">
                  <a:shade val="50000"/>
                </a:schemeClr>
              </a:lnRef>
              <a:fillRef idx="1">
                <a:schemeClr val="dk1"/>
              </a:fillRef>
              <a:effectRef idx="0">
                <a:schemeClr val="dk1"/>
              </a:effectRef>
              <a:fontRef idx="minor">
                <a:schemeClr val="lt1"/>
              </a:fontRef>
            </p:style>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7494B"/>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grpSp>
      </p:grpSp>
      <p:sp>
        <p:nvSpPr>
          <p:cNvPr id="52" name="文本框 51"/>
          <p:cNvSpPr txBox="1"/>
          <p:nvPr/>
        </p:nvSpPr>
        <p:spPr>
          <a:xfrm>
            <a:off x="1558925" y="4069080"/>
            <a:ext cx="9937750" cy="1768475"/>
          </a:xfrm>
          <a:prstGeom prst="rect">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1</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、前端前沿信息获取：https://uptodate.frontendrescue.org/zh/</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2</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Javascript</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教程：https://wangdoc.com/javascript/</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3</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ES6</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入门：https://wangdoc.com/es6/</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4</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Javascript</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进阶《你不知道的JavaScript》：https://www.javascriptc.com/books/you-dont-know-js/</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5</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a:t>
            </a: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Javascipt</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进阶（设计模式学习）：https://refactoringguru.cn/</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zh-CN"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6</a:t>
            </a:r>
            <a:r>
              <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rPr>
              <a:t>、github作者排行：https://githuber.cn/rank</a:t>
            </a:r>
            <a:endParaRPr kumimoji="0" lang="zh-CN" altLang="en-US" sz="1400" i="0" u="none" strike="noStrike" kern="0" cap="none" spc="0" normalizeH="0" baseline="0" noProof="0" dirty="0">
              <a:ln>
                <a:noFill/>
              </a:ln>
              <a:solidFill>
                <a:schemeClr val="tx1">
                  <a:lumMod val="95000"/>
                  <a:lumOff val="5000"/>
                </a:schemeClr>
              </a:solidFill>
              <a:effectLst/>
              <a:uLnTx/>
              <a:uFillTx/>
              <a:latin typeface="Arial" panose="020B0604020202090204" pitchFamily="34" charset="0"/>
              <a:ea typeface="微软雅黑" panose="020B0503020204020204" charset="-122"/>
              <a:cs typeface="+mn-ea"/>
              <a:sym typeface="Arial" panose="020B0604020202090204" pitchFamily="34" charset="0"/>
            </a:endParaRPr>
          </a:p>
        </p:txBody>
      </p:sp>
      <p:sp>
        <p:nvSpPr>
          <p:cNvPr id="57" name="TextBox 28"/>
          <p:cNvSpPr txBox="1"/>
          <p:nvPr/>
        </p:nvSpPr>
        <p:spPr>
          <a:xfrm>
            <a:off x="2578735" y="3361055"/>
            <a:ext cx="2688590" cy="501650"/>
          </a:xfrm>
          <a:prstGeom prst="rect">
            <a:avLst/>
          </a:prstGeom>
          <a:solidFill>
            <a:srgbClr val="556740"/>
          </a:solidFill>
        </p:spPr>
        <p:txBody>
          <a:bodyPr wrap="square" rtlCol="0">
            <a:spAutoFit/>
          </a:bodyPr>
          <a:p>
            <a:pPr algn="ctr"/>
            <a:r>
              <a:rPr lang="zh-CN" altLang="en-US" sz="2665" b="1" dirty="0" smtClean="0">
                <a:solidFill>
                  <a:schemeClr val="bg1"/>
                </a:solidFill>
                <a:latin typeface="Mangal" panose="02040503050203030202" pitchFamily="18" charset="0"/>
                <a:cs typeface="Mangal" panose="02040503050203030202" pitchFamily="18" charset="0"/>
              </a:rPr>
              <a:t>学习资源</a:t>
            </a:r>
            <a:endParaRPr lang="zh-CN" altLang="en-US" sz="2665" b="1" dirty="0" smtClean="0">
              <a:solidFill>
                <a:schemeClr val="bg1"/>
              </a:solidFill>
              <a:latin typeface="Mangal" panose="02040503050203030202" pitchFamily="18" charset="0"/>
              <a:cs typeface="Mangal" panose="02040503050203030202" pitchFamily="18" charset="0"/>
            </a:endParaRPr>
          </a:p>
        </p:txBody>
      </p:sp>
      <p:pic>
        <p:nvPicPr>
          <p:cNvPr id="3" name="图片 2" descr="0172d0dc26b25d2e622eceade12082b0b4877cadcac02-NCB2wE_fw658"/>
          <p:cNvPicPr>
            <a:picLocks noChangeAspect="1"/>
          </p:cNvPicPr>
          <p:nvPr/>
        </p:nvPicPr>
        <p:blipFill>
          <a:blip r:embed="rId1"/>
          <a:stretch>
            <a:fillRect/>
          </a:stretch>
        </p:blipFill>
        <p:spPr>
          <a:xfrm>
            <a:off x="1437640" y="-73025"/>
            <a:ext cx="1847850" cy="2275840"/>
          </a:xfrm>
          <a:prstGeom prst="rect">
            <a:avLst/>
          </a:prstGeom>
        </p:spPr>
      </p:pic>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2259965" y="2057400"/>
            <a:ext cx="2688590" cy="1143000"/>
            <a:chOff x="3379" y="3440"/>
            <a:chExt cx="4234" cy="1800"/>
          </a:xfrm>
        </p:grpSpPr>
        <p:sp>
          <p:nvSpPr>
            <p:cNvPr id="29" name="TextBox 28"/>
            <p:cNvSpPr txBox="1"/>
            <p:nvPr/>
          </p:nvSpPr>
          <p:spPr>
            <a:xfrm>
              <a:off x="3379" y="3440"/>
              <a:ext cx="4234" cy="790"/>
            </a:xfrm>
            <a:prstGeom prst="rect">
              <a:avLst/>
            </a:prstGeom>
            <a:solidFill>
              <a:srgbClr val="556740"/>
            </a:solidFill>
          </p:spPr>
          <p:txBody>
            <a:bodyPr wrap="square" rtlCol="0">
              <a:spAutoFit/>
            </a:bodyPr>
            <a:p>
              <a:pPr algn="ctr"/>
              <a:r>
                <a:rPr lang="zh-CN" altLang="en-US" sz="2665" b="1" dirty="0" smtClean="0">
                  <a:solidFill>
                    <a:schemeClr val="bg1"/>
                  </a:solidFill>
                  <a:latin typeface="Mangal" panose="02040503050203030202" pitchFamily="18" charset="0"/>
                  <a:cs typeface="Mangal" panose="02040503050203030202" pitchFamily="18" charset="0"/>
                </a:rPr>
                <a:t>自由讨论</a:t>
              </a:r>
              <a:endParaRPr lang="zh-CN" altLang="en-US" sz="2665" b="1" dirty="0" smtClean="0">
                <a:solidFill>
                  <a:schemeClr val="bg1"/>
                </a:solidFill>
                <a:latin typeface="Mangal" panose="02040503050203030202" pitchFamily="18" charset="0"/>
                <a:cs typeface="Mangal" panose="02040503050203030202" pitchFamily="18" charset="0"/>
              </a:endParaRPr>
            </a:p>
          </p:txBody>
        </p:sp>
        <p:sp>
          <p:nvSpPr>
            <p:cNvPr id="31" name="TextBox 24"/>
            <p:cNvSpPr txBox="1"/>
            <p:nvPr/>
          </p:nvSpPr>
          <p:spPr>
            <a:xfrm>
              <a:off x="3604" y="4644"/>
              <a:ext cx="3917" cy="596"/>
            </a:xfrm>
            <a:prstGeom prst="rect">
              <a:avLst/>
            </a:prstGeom>
            <a:noFill/>
          </p:spPr>
          <p:txBody>
            <a:bodyPr wrap="square" rtlCol="0">
              <a:spAutoFit/>
            </a:bodyPr>
            <a:p>
              <a:r>
                <a:rPr lang="zh-CN" altLang="en-US" sz="1865" dirty="0">
                  <a:solidFill>
                    <a:schemeClr val="tx1">
                      <a:lumMod val="75000"/>
                      <a:lumOff val="25000"/>
                    </a:schemeClr>
                  </a:solidFill>
                </a:rPr>
                <a:t>感谢聆听，欢迎分享！</a:t>
              </a:r>
              <a:endParaRPr lang="zh-CN" altLang="en-US" sz="1865" dirty="0">
                <a:solidFill>
                  <a:schemeClr val="tx1">
                    <a:lumMod val="75000"/>
                    <a:lumOff val="25000"/>
                  </a:schemeClr>
                </a:solidFill>
              </a:endParaRPr>
            </a:p>
          </p:txBody>
        </p:sp>
      </p:grpSp>
      <p:pic>
        <p:nvPicPr>
          <p:cNvPr id="3" name="图片 2" descr="0172d0dc26b25d2e622eceade12082b0b4877cadcac02-NCB2wE_fw658"/>
          <p:cNvPicPr>
            <a:picLocks noChangeAspect="1"/>
          </p:cNvPicPr>
          <p:nvPr/>
        </p:nvPicPr>
        <p:blipFill>
          <a:blip r:embed="rId1"/>
          <a:stretch>
            <a:fillRect/>
          </a:stretch>
        </p:blipFill>
        <p:spPr>
          <a:xfrm>
            <a:off x="7432040" y="1470660"/>
            <a:ext cx="3633470" cy="4475480"/>
          </a:xfrm>
          <a:prstGeom prst="rect">
            <a:avLst/>
          </a:prstGeom>
        </p:spPr>
      </p:pic>
      <p:sp>
        <p:nvSpPr>
          <p:cNvPr id="6" name="椭圆 5"/>
          <p:cNvSpPr/>
          <p:nvPr/>
        </p:nvSpPr>
        <p:spPr>
          <a:xfrm>
            <a:off x="6812280" y="1205865"/>
            <a:ext cx="4382770" cy="4210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03980" y="1557020"/>
            <a:ext cx="3964305" cy="3808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ctrTitle"/>
            <p:custDataLst>
              <p:tags r:id="rId1"/>
            </p:custDataLst>
          </p:nvPr>
        </p:nvSpPr>
        <p:spPr>
          <a:xfrm>
            <a:off x="3938905" y="2972435"/>
            <a:ext cx="3893820" cy="1180465"/>
          </a:xfrm>
          <a:solidFill>
            <a:srgbClr val="556740"/>
          </a:solidFill>
        </p:spPr>
        <p:txBody>
          <a:bodyPr vert="horz">
            <a:noAutofit/>
          </a:bodyPr>
          <a:lstStyle/>
          <a:p>
            <a:pPr>
              <a:lnSpc>
                <a:spcPct val="100000"/>
              </a:lnSpc>
            </a:pPr>
            <a:r>
              <a:rPr lang="en-US" altLang="zh-CN" sz="6600" dirty="0">
                <a:solidFill>
                  <a:schemeClr val="bg1"/>
                </a:solidFill>
                <a:latin typeface="+mj-ea"/>
                <a:cs typeface="+mj-ea"/>
              </a:rPr>
              <a:t>THANKS</a:t>
            </a:r>
            <a:endParaRPr lang="en-US" altLang="zh-CN" sz="6600" dirty="0">
              <a:solidFill>
                <a:schemeClr val="bg1"/>
              </a:solidFill>
              <a:latin typeface="+mj-ea"/>
              <a:cs typeface="+mj-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898525"/>
            <a:ext cx="10891520" cy="5908040"/>
          </a:xfrm>
          <a:prstGeom prst="rect">
            <a:avLst/>
          </a:prstGeom>
          <a:noFill/>
        </p:spPr>
        <p:txBody>
          <a:bodyPr wrap="square" rtlCol="0">
            <a:spAutoFit/>
          </a:bodyPr>
          <a:p>
            <a:pPr marL="0" indent="0" algn="l">
              <a:lnSpc>
                <a:spcPct val="150000"/>
              </a:lnSpc>
              <a:buNone/>
            </a:pPr>
            <a:r>
              <a:rPr lang="zh-CN" altLang="en-US">
                <a:sym typeface="+mn-ea"/>
              </a:rPr>
              <a:t>在开始之前简单的说一下浏览器，对浏览器的作业有个基础的认识。</a:t>
            </a:r>
            <a:endParaRPr lang="zh-CN" altLang="en-US">
              <a:sym typeface="+mn-ea"/>
            </a:endParaRPr>
          </a:p>
          <a:p>
            <a:pPr marL="0" indent="0" algn="l">
              <a:lnSpc>
                <a:spcPct val="150000"/>
              </a:lnSpc>
              <a:buNone/>
            </a:pPr>
            <a:endParaRPr lang="zh-CN" altLang="en-US"/>
          </a:p>
          <a:p>
            <a:pPr marL="0" indent="0" algn="l">
              <a:lnSpc>
                <a:spcPct val="150000"/>
              </a:lnSpc>
              <a:buNone/>
            </a:pPr>
            <a:r>
              <a:rPr lang="zh-CN" altLang="en-US">
                <a:sym typeface="+mn-ea"/>
              </a:rPr>
              <a:t>浏览器是多进程的，包含了「Browser进程」（浏览器的主进程）、「第三方插件进程」、「GPU进程」（绘制页面）、</a:t>
            </a:r>
            <a:r>
              <a:rPr lang="en-US" altLang="zh-CN">
                <a:sym typeface="+mn-ea"/>
              </a:rPr>
              <a:t>Renderer</a:t>
            </a:r>
            <a:r>
              <a:rPr lang="zh-CN" altLang="en-US">
                <a:sym typeface="+mn-ea"/>
              </a:rPr>
              <a:t>进程（渲染进程）。</a:t>
            </a:r>
            <a:endParaRPr lang="zh-CN" altLang="en-US">
              <a:sym typeface="+mn-ea"/>
            </a:endParaRPr>
          </a:p>
          <a:p>
            <a:pPr marL="0" indent="0" algn="l">
              <a:lnSpc>
                <a:spcPct val="150000"/>
              </a:lnSpc>
              <a:buNone/>
            </a:pPr>
            <a:endParaRPr lang="zh-CN" altLang="en-US">
              <a:sym typeface="+mn-ea"/>
            </a:endParaRPr>
          </a:p>
          <a:p>
            <a:pPr marL="0" indent="0" algn="l">
              <a:lnSpc>
                <a:spcPct val="150000"/>
              </a:lnSpc>
              <a:buNone/>
            </a:pPr>
            <a:r>
              <a:rPr lang="zh-CN" altLang="en-US">
                <a:sym typeface="+mn-ea"/>
              </a:rPr>
              <a:t>其中「渲染进程」和Web前端密切相关，它是多线程的，包含以下线程：</a:t>
            </a:r>
            <a:endParaRPr lang="zh-CN" altLang="en-US"/>
          </a:p>
          <a:p>
            <a:pPr marL="0" indent="0" algn="l">
              <a:lnSpc>
                <a:spcPct val="150000"/>
              </a:lnSpc>
              <a:buNone/>
            </a:pPr>
            <a:r>
              <a:rPr lang="zh-CN" altLang="en-US">
                <a:sym typeface="+mn-ea"/>
              </a:rPr>
              <a:t>「GUI渲染线程」</a:t>
            </a:r>
            <a:endParaRPr lang="zh-CN" altLang="en-US"/>
          </a:p>
          <a:p>
            <a:pPr marL="0" indent="0" algn="l">
              <a:lnSpc>
                <a:spcPct val="150000"/>
              </a:lnSpc>
              <a:buNone/>
            </a:pPr>
            <a:r>
              <a:rPr lang="zh-CN" altLang="en-US">
                <a:sym typeface="+mn-ea"/>
              </a:rPr>
              <a:t>「JavaScript引擎线程」</a:t>
            </a:r>
            <a:endParaRPr lang="zh-CN" altLang="en-US"/>
          </a:p>
          <a:p>
            <a:pPr marL="0" indent="0" algn="l">
              <a:lnSpc>
                <a:spcPct val="150000"/>
              </a:lnSpc>
              <a:buNone/>
            </a:pPr>
            <a:r>
              <a:rPr lang="zh-CN" altLang="en-US">
                <a:sym typeface="+mn-ea"/>
              </a:rPr>
              <a:t>「事件触发线程」（和EventLoop密切相关）</a:t>
            </a:r>
            <a:endParaRPr lang="zh-CN" altLang="en-US"/>
          </a:p>
          <a:p>
            <a:pPr marL="0" indent="0" algn="l">
              <a:lnSpc>
                <a:spcPct val="150000"/>
              </a:lnSpc>
              <a:buNone/>
            </a:pPr>
            <a:r>
              <a:rPr lang="zh-CN" altLang="en-US">
                <a:sym typeface="+mn-ea"/>
              </a:rPr>
              <a:t>「定时触发器线程」</a:t>
            </a:r>
            <a:endParaRPr lang="zh-CN" altLang="en-US"/>
          </a:p>
          <a:p>
            <a:pPr marL="0" indent="0" algn="l">
              <a:lnSpc>
                <a:spcPct val="150000"/>
              </a:lnSpc>
              <a:buNone/>
            </a:pPr>
            <a:r>
              <a:rPr lang="zh-CN" altLang="en-US">
                <a:sym typeface="+mn-ea"/>
              </a:rPr>
              <a:t>「HTTP请求线程」</a:t>
            </a:r>
            <a:endParaRPr lang="zh-CN" altLang="en-US"/>
          </a:p>
          <a:p>
            <a:pPr marL="0" indent="0" algn="l">
              <a:lnSpc>
                <a:spcPct val="150000"/>
              </a:lnSpc>
              <a:buNone/>
            </a:pPr>
            <a:endParaRPr lang="zh-CN" altLang="en-US"/>
          </a:p>
          <a:p>
            <a:pPr marL="0" indent="0" algn="l">
              <a:lnSpc>
                <a:spcPct val="150000"/>
              </a:lnSpc>
              <a:buNone/>
            </a:pPr>
            <a:r>
              <a:rPr lang="zh-CN" altLang="en-US">
                <a:sym typeface="+mn-ea"/>
              </a:rPr>
              <a:t>「GUI渲染线程」和「JavaScript引擎线程」是互斥的，为了防止DOM渲染的不一致性，其中一个线程执行时另一个线程会被挂起。</a:t>
            </a: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369550" cy="4661535"/>
          </a:xfrm>
          <a:prstGeom prst="rect">
            <a:avLst/>
          </a:prstGeom>
          <a:noFill/>
        </p:spPr>
        <p:txBody>
          <a:bodyPr wrap="square" rtlCol="0">
            <a:spAutoFit/>
          </a:bodyPr>
          <a:p>
            <a:pPr marL="0" indent="0">
              <a:lnSpc>
                <a:spcPct val="150000"/>
              </a:lnSpc>
              <a:buNone/>
            </a:pPr>
            <a:r>
              <a:rPr lang="zh-CN" altLang="en-US">
                <a:sym typeface="+mn-ea"/>
              </a:rPr>
              <a:t>JavaScript引擎会在执行</a:t>
            </a:r>
            <a:r>
              <a:rPr lang="zh-CN" altLang="en-US" b="1">
                <a:sym typeface="+mn-ea"/>
              </a:rPr>
              <a:t>代码段</a:t>
            </a:r>
            <a:r>
              <a:rPr lang="zh-CN" altLang="en-US">
                <a:sym typeface="+mn-ea"/>
              </a:rPr>
              <a:t>前进行编译。这里的代码段有三种情况：</a:t>
            </a:r>
            <a:endParaRPr lang="zh-CN" altLang="en-US"/>
          </a:p>
          <a:p>
            <a:pPr marL="0" indent="0">
              <a:lnSpc>
                <a:spcPct val="150000"/>
              </a:lnSpc>
              <a:buNone/>
            </a:pPr>
            <a:endParaRPr lang="zh-CN" altLang="en-US"/>
          </a:p>
          <a:p>
            <a:pPr marL="0" indent="0">
              <a:lnSpc>
                <a:spcPct val="150000"/>
              </a:lnSpc>
              <a:buNone/>
            </a:pPr>
            <a:r>
              <a:rPr lang="zh-CN" altLang="en-US">
                <a:sym typeface="+mn-ea"/>
              </a:rPr>
              <a:t>全局代码</a:t>
            </a:r>
            <a:endParaRPr lang="zh-CN" altLang="en-US"/>
          </a:p>
          <a:p>
            <a:pPr marL="0" indent="0">
              <a:lnSpc>
                <a:spcPct val="150000"/>
              </a:lnSpc>
              <a:buNone/>
            </a:pPr>
            <a:r>
              <a:rPr lang="zh-CN" altLang="en-US">
                <a:sym typeface="+mn-ea"/>
              </a:rPr>
              <a:t>函数体内代码</a:t>
            </a:r>
            <a:endParaRPr lang="zh-CN" altLang="en-US"/>
          </a:p>
          <a:p>
            <a:pPr marL="0" indent="0">
              <a:lnSpc>
                <a:spcPct val="150000"/>
              </a:lnSpc>
              <a:buNone/>
            </a:pPr>
            <a:r>
              <a:rPr lang="zh-CN" altLang="en-US">
                <a:sym typeface="+mn-ea"/>
              </a:rPr>
              <a:t>eval函数内的代码</a:t>
            </a:r>
            <a:endParaRPr lang="zh-CN" altLang="en-US">
              <a:sym typeface="+mn-ea"/>
            </a:endParaRPr>
          </a:p>
          <a:p>
            <a:pPr marL="0" indent="0">
              <a:lnSpc>
                <a:spcPct val="150000"/>
              </a:lnSpc>
              <a:buNone/>
            </a:pPr>
            <a:endParaRPr lang="zh-CN" altLang="en-US">
              <a:sym typeface="+mn-ea"/>
            </a:endParaRPr>
          </a:p>
          <a:p>
            <a:pPr marL="0" indent="0">
              <a:lnSpc>
                <a:spcPct val="150000"/>
              </a:lnSpc>
              <a:buNone/>
            </a:pPr>
            <a:r>
              <a:rPr lang="en-US" altLang="zh-CN"/>
              <a:t>1</a:t>
            </a:r>
            <a:r>
              <a:rPr lang="zh-CN" altLang="en-US"/>
              <a:t>、编译是把代码拿过来创建执行上下文，并创建变量环境、词法环境、可执行代码，将执行上下文压入执行栈。</a:t>
            </a:r>
            <a:endParaRPr lang="zh-CN" altLang="en-US"/>
          </a:p>
          <a:p>
            <a:pPr marL="0" indent="0">
              <a:lnSpc>
                <a:spcPct val="150000"/>
              </a:lnSpc>
              <a:buNone/>
            </a:pPr>
            <a:r>
              <a:rPr lang="en-US" altLang="zh-CN"/>
              <a:t>2</a:t>
            </a:r>
            <a:r>
              <a:rPr lang="zh-CN" altLang="en-US"/>
              <a:t>、执行是在当前执行上下文环境下执行可执行代码。</a:t>
            </a:r>
            <a:endParaRPr lang="zh-CN" altLang="en-US"/>
          </a:p>
          <a:p>
            <a:pPr marL="0" indent="0">
              <a:lnSpc>
                <a:spcPct val="150000"/>
              </a:lnSpc>
              <a:buNone/>
            </a:pPr>
            <a:endParaRPr lang="zh-CN" altLang="en-US"/>
          </a:p>
          <a:p>
            <a:pPr marL="0" indent="0">
              <a:lnSpc>
                <a:spcPct val="150000"/>
              </a:lnSpc>
              <a:buNone/>
            </a:pPr>
            <a:r>
              <a:rPr lang="zh-CN" altLang="en-US">
                <a:sym typeface="+mn-ea"/>
              </a:rPr>
              <a:t>为了更好地解释执行上下文，我们先来看看JavaScript中的声明提升现象。</a:t>
            </a: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10369550" cy="5056505"/>
          </a:xfrm>
          <a:prstGeom prst="rect">
            <a:avLst/>
          </a:prstGeom>
          <a:noFill/>
        </p:spPr>
        <p:txBody>
          <a:bodyPr wrap="square" rtlCol="0">
            <a:spAutoFit/>
          </a:bodyPr>
          <a:p>
            <a:pPr marL="0" indent="0">
              <a:buNone/>
            </a:pPr>
            <a:r>
              <a:rPr lang="zh-CN" altLang="en-US" sz="2200" b="1" dirty="0">
                <a:latin typeface="Yuanti SC Bold" panose="02010600040101010101" charset="-122"/>
                <a:ea typeface="Yuanti SC Bold" panose="02010600040101010101" charset="-122"/>
                <a:cs typeface="Yuanti SC Regular" panose="02010600040101010101" charset="-122"/>
                <a:sym typeface="+mn-ea"/>
              </a:rPr>
              <a:t>声明提升（变量提升）</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buNone/>
            </a:pPr>
            <a:r>
              <a:rPr lang="zh-CN" altLang="en-US" dirty="0">
                <a:latin typeface="+mn-ea"/>
                <a:cs typeface="+mn-ea"/>
                <a:sym typeface="+mn-ea"/>
              </a:rPr>
              <a:t>ES6之前，大家都用</a:t>
            </a:r>
            <a:r>
              <a:rPr lang="zh-CN" altLang="en-US">
                <a:sym typeface="+mn-ea"/>
              </a:rPr>
              <a:t>「</a:t>
            </a:r>
            <a:r>
              <a:rPr lang="zh-CN" altLang="en-US" dirty="0">
                <a:latin typeface="+mn-ea"/>
                <a:cs typeface="+mn-ea"/>
                <a:sym typeface="+mn-ea"/>
              </a:rPr>
              <a:t>var</a:t>
            </a:r>
            <a:r>
              <a:rPr lang="zh-CN" altLang="en-US">
                <a:sym typeface="+mn-ea"/>
              </a:rPr>
              <a:t>」</a:t>
            </a:r>
            <a:r>
              <a:rPr lang="zh-CN" altLang="en-US" dirty="0">
                <a:latin typeface="+mn-ea"/>
                <a:cs typeface="+mn-ea"/>
                <a:sym typeface="+mn-ea"/>
              </a:rPr>
              <a:t>关键字来声明变量：</a:t>
            </a: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buNone/>
            </a:pPr>
            <a:r>
              <a:rPr lang="zh-CN" altLang="en-US" dirty="0">
                <a:solidFill>
                  <a:schemeClr val="bg1">
                    <a:lumMod val="50000"/>
                  </a:schemeClr>
                </a:solidFill>
                <a:latin typeface="+mn-ea"/>
                <a:cs typeface="+mn-ea"/>
                <a:sym typeface="+mn-ea"/>
              </a:rPr>
              <a:t>var name = 'vian'</a:t>
            </a:r>
            <a:endParaRPr lang="zh-CN" altLang="en-US" dirty="0">
              <a:latin typeface="+mn-ea"/>
              <a:cs typeface="+mn-ea"/>
            </a:endParaRPr>
          </a:p>
          <a:p>
            <a:pPr marL="0" indent="0">
              <a:buNone/>
            </a:pPr>
            <a:endParaRPr lang="zh-CN" altLang="en-US" dirty="0">
              <a:latin typeface="+mn-ea"/>
              <a:cs typeface="+mn-ea"/>
              <a:sym typeface="+mn-ea"/>
            </a:endParaRPr>
          </a:p>
          <a:p>
            <a:pPr marL="0" indent="0">
              <a:buNone/>
            </a:pPr>
            <a:r>
              <a:rPr lang="zh-CN" altLang="en-US" dirty="0">
                <a:latin typeface="+mn-ea"/>
                <a:cs typeface="+mn-ea"/>
                <a:sym typeface="+mn-ea"/>
              </a:rPr>
              <a:t>实际上这一行代码包含了两个操作：</a:t>
            </a:r>
            <a:r>
              <a:rPr lang="zh-CN" altLang="en-US" b="1" dirty="0">
                <a:latin typeface="+mn-ea"/>
                <a:cs typeface="+mn-ea"/>
                <a:sym typeface="+mn-ea"/>
              </a:rPr>
              <a:t>声明</a:t>
            </a:r>
            <a:r>
              <a:rPr lang="zh-CN" altLang="en-US" dirty="0">
                <a:latin typeface="+mn-ea"/>
                <a:cs typeface="+mn-ea"/>
                <a:sym typeface="+mn-ea"/>
              </a:rPr>
              <a:t>和</a:t>
            </a:r>
            <a:r>
              <a:rPr lang="zh-CN" altLang="en-US" b="1" dirty="0">
                <a:latin typeface="+mn-ea"/>
                <a:cs typeface="+mn-ea"/>
                <a:sym typeface="+mn-ea"/>
              </a:rPr>
              <a:t>赋值</a:t>
            </a:r>
            <a:r>
              <a:rPr lang="zh-CN" altLang="en-US" dirty="0">
                <a:latin typeface="+mn-ea"/>
                <a:cs typeface="+mn-ea"/>
                <a:sym typeface="+mn-ea"/>
              </a:rPr>
              <a:t>。</a:t>
            </a:r>
            <a:endParaRPr lang="zh-CN" altLang="en-US" dirty="0">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var name  // 声明</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name = 'vian'  // 赋值</a:t>
            </a:r>
            <a:endParaRPr lang="zh-CN" altLang="en-US" dirty="0">
              <a:latin typeface="+mn-ea"/>
              <a:cs typeface="+mn-ea"/>
            </a:endParaRPr>
          </a:p>
          <a:p>
            <a:pPr marL="0" indent="0">
              <a:buNone/>
            </a:pPr>
            <a:endParaRPr lang="zh-CN" altLang="en-US" dirty="0">
              <a:latin typeface="+mn-ea"/>
              <a:cs typeface="+mn-ea"/>
            </a:endParaRPr>
          </a:p>
          <a:p>
            <a:pPr marL="0" indent="0">
              <a:buNone/>
            </a:pPr>
            <a:r>
              <a:rPr lang="zh-CN" altLang="en-US" dirty="0">
                <a:latin typeface="+mn-ea"/>
                <a:cs typeface="+mn-ea"/>
                <a:sym typeface="+mn-ea"/>
              </a:rPr>
              <a:t>大多数人也知道</a:t>
            </a:r>
            <a:r>
              <a:rPr lang="zh-CN" altLang="en-US">
                <a:sym typeface="+mn-ea"/>
              </a:rPr>
              <a:t>「</a:t>
            </a:r>
            <a:r>
              <a:rPr lang="zh-CN" altLang="en-US" dirty="0">
                <a:latin typeface="+mn-ea"/>
                <a:cs typeface="+mn-ea"/>
                <a:sym typeface="+mn-ea"/>
              </a:rPr>
              <a:t>var</a:t>
            </a:r>
            <a:r>
              <a:rPr lang="zh-CN" altLang="en-US">
                <a:sym typeface="+mn-ea"/>
              </a:rPr>
              <a:t>」</a:t>
            </a:r>
            <a:r>
              <a:rPr lang="zh-CN" altLang="en-US" dirty="0">
                <a:latin typeface="+mn-ea"/>
                <a:cs typeface="+mn-ea"/>
                <a:sym typeface="+mn-ea"/>
              </a:rPr>
              <a:t>声明的变量和</a:t>
            </a:r>
            <a:r>
              <a:rPr lang="zh-CN" altLang="en-US">
                <a:sym typeface="+mn-ea"/>
              </a:rPr>
              <a:t>「</a:t>
            </a:r>
            <a:r>
              <a:rPr lang="zh-CN" altLang="en-US" dirty="0">
                <a:latin typeface="+mn-ea"/>
                <a:cs typeface="+mn-ea"/>
                <a:sym typeface="+mn-ea"/>
              </a:rPr>
              <a:t>function</a:t>
            </a:r>
            <a:r>
              <a:rPr lang="zh-CN" altLang="en-US">
                <a:sym typeface="+mn-ea"/>
              </a:rPr>
              <a:t>」</a:t>
            </a:r>
            <a:r>
              <a:rPr lang="zh-CN" altLang="en-US" dirty="0">
                <a:latin typeface="+mn-ea"/>
                <a:cs typeface="+mn-ea"/>
                <a:sym typeface="+mn-ea"/>
              </a:rPr>
              <a:t>函数声明会导致声明提升，如下代码所示:</a:t>
            </a:r>
            <a:endParaRPr lang="zh-CN" altLang="en-US" dirty="0">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greet()</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console.log(myName)</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function greet() {</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  console.log('hello')</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a:t>
            </a:r>
            <a:endParaRPr lang="zh-CN" altLang="en-US" dirty="0">
              <a:solidFill>
                <a:schemeClr val="bg1">
                  <a:lumMod val="50000"/>
                </a:schemeClr>
              </a:solidFill>
              <a:latin typeface="+mn-ea"/>
              <a:cs typeface="+mn-ea"/>
            </a:endParaRPr>
          </a:p>
          <a:p>
            <a:pPr marL="0" indent="0">
              <a:lnSpc>
                <a:spcPct val="50000"/>
              </a:lnSpc>
              <a:spcBef>
                <a:spcPts val="1000"/>
              </a:spcBef>
              <a:spcAft>
                <a:spcPts val="0"/>
              </a:spcAft>
              <a:buNone/>
            </a:pPr>
            <a:r>
              <a:rPr lang="zh-CN" altLang="en-US" dirty="0">
                <a:solidFill>
                  <a:schemeClr val="bg1">
                    <a:lumMod val="50000"/>
                  </a:schemeClr>
                </a:solidFill>
                <a:latin typeface="+mn-ea"/>
                <a:cs typeface="+mn-ea"/>
                <a:sym typeface="+mn-ea"/>
              </a:rPr>
              <a:t>var myName = 'vian'</a:t>
            </a:r>
            <a:endParaRPr lang="zh-CN" altLang="en-US" dirty="0">
              <a:solidFill>
                <a:schemeClr val="bg1">
                  <a:lumMod val="50000"/>
                </a:schemeClr>
              </a:solidFill>
              <a:latin typeface="+mn-ea"/>
              <a:cs typeface="+mn-ea"/>
            </a:endParaRPr>
          </a:p>
          <a:p>
            <a:pPr marL="0" indent="0">
              <a:buNone/>
            </a:pPr>
            <a:endParaRPr lang="zh-CN" altLang="en-US" dirty="0">
              <a:latin typeface="+mn-ea"/>
              <a:cs typeface="+mn-ea"/>
            </a:endParaRPr>
          </a:p>
          <a:p>
            <a:pPr marL="0" indent="0">
              <a:buNone/>
            </a:pPr>
            <a:r>
              <a:rPr lang="zh-CN" altLang="en-US" dirty="0">
                <a:latin typeface="+mn-ea"/>
                <a:cs typeface="+mn-ea"/>
                <a:sym typeface="+mn-ea"/>
              </a:rPr>
              <a:t>上面代码输出结果为hello undefined，但是为什么呢？</a:t>
            </a:r>
            <a:endParaRPr lang="zh-CN" altLang="en-US"/>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236345"/>
            <a:ext cx="4055745" cy="5307965"/>
          </a:xfrm>
          <a:prstGeom prst="rect">
            <a:avLst/>
          </a:prstGeom>
          <a:noFill/>
        </p:spPr>
        <p:txBody>
          <a:bodyPr wrap="square" rtlCol="0">
            <a:spAutoFit/>
          </a:bodyPr>
          <a:p>
            <a:pPr marL="0" indent="0">
              <a:buNone/>
            </a:pPr>
            <a:r>
              <a:rPr lang="zh-CN" altLang="en-US" sz="2400" b="1" dirty="0">
                <a:latin typeface="Yuanti SC Bold" panose="02010600040101010101" charset="-122"/>
                <a:ea typeface="Yuanti SC Bold" panose="02010600040101010101" charset="-122"/>
                <a:cs typeface="Yuanti SC Regular" panose="02010600040101010101" charset="-122"/>
                <a:sym typeface="+mn-ea"/>
              </a:rPr>
              <a:t>变量环境</a:t>
            </a:r>
            <a:endParaRPr lang="zh-CN" altLang="en-US" sz="2400" b="1" dirty="0">
              <a:latin typeface="Yuanti SC Bold" panose="02010600040101010101" charset="-122"/>
              <a:ea typeface="Yuanti SC Bold" panose="02010600040101010101" charset="-122"/>
              <a:cs typeface="Yuanti SC Regular" panose="02010600040101010101" charset="-122"/>
              <a:sym typeface="+mn-ea"/>
            </a:endParaRPr>
          </a:p>
          <a:p>
            <a:pPr marL="0" indent="0">
              <a:buNone/>
            </a:pPr>
            <a:endParaRPr lang="zh-CN" altLang="en-US" dirty="0">
              <a:latin typeface="Yuanti SC Regular" panose="02010600040101010101" charset="-122"/>
              <a:ea typeface="Yuanti SC Regular" panose="02010600040101010101" charset="-122"/>
              <a:cs typeface="Yuanti SC Regular" panose="02010600040101010101" charset="-122"/>
            </a:endParaRPr>
          </a:p>
          <a:p>
            <a:pPr marL="0" indent="0">
              <a:lnSpc>
                <a:spcPct val="150000"/>
              </a:lnSpc>
              <a:buNone/>
            </a:pPr>
            <a:r>
              <a:rPr kumimoji="1" lang="en-US" altLang="zh-CN" dirty="0">
                <a:sym typeface="+mn-ea"/>
              </a:rPr>
              <a:t>下面我们来分析下这段代码的执行过程。JavaScript引擎在看到这段全局代码的时候，在执行代码前</a:t>
            </a:r>
            <a:r>
              <a:rPr kumimoji="1" lang="zh-CN" altLang="en-US" dirty="0">
                <a:sym typeface="+mn-ea"/>
              </a:rPr>
              <a:t>先</a:t>
            </a:r>
            <a:r>
              <a:rPr kumimoji="1" lang="en-US" altLang="zh-CN" dirty="0">
                <a:sym typeface="+mn-ea"/>
              </a:rPr>
              <a:t>进行编译。在编译阶段，JavaScript引擎会</a:t>
            </a:r>
            <a:r>
              <a:rPr kumimoji="1" lang="en-US" altLang="zh-CN" dirty="0">
                <a:solidFill>
                  <a:srgbClr val="C00000"/>
                </a:solidFill>
                <a:sym typeface="+mn-ea"/>
              </a:rPr>
              <a:t>创建一个执行上下文，执行上下文包含变量环境</a:t>
            </a:r>
            <a:r>
              <a:rPr kumimoji="1" lang="en-US" altLang="zh-CN" dirty="0">
                <a:sym typeface="+mn-ea"/>
              </a:rPr>
              <a:t>。引擎遇到函数声明greet，将其添加到变量环境中并将其值设为函数greet的引用，遇到var变量声明</a:t>
            </a:r>
            <a:r>
              <a:rPr lang="zh-CN" altLang="en-US" dirty="0">
                <a:latin typeface="+mn-ea"/>
                <a:cs typeface="+mn-ea"/>
                <a:sym typeface="+mn-ea"/>
              </a:rPr>
              <a:t>myName</a:t>
            </a:r>
            <a:r>
              <a:rPr kumimoji="1" lang="en-US" altLang="zh-CN" dirty="0">
                <a:sym typeface="+mn-ea"/>
              </a:rPr>
              <a:t>，将其添加到变量环境中并将其值设为undefined。变量环境的结构可参考</a:t>
            </a:r>
            <a:r>
              <a:rPr kumimoji="1" lang="zh-CN" altLang="en-US" dirty="0">
                <a:sym typeface="+mn-ea"/>
              </a:rPr>
              <a:t>右</a:t>
            </a:r>
            <a:r>
              <a:rPr kumimoji="1" lang="en-US" altLang="zh-CN" dirty="0">
                <a:sym typeface="+mn-ea"/>
              </a:rPr>
              <a:t>图所示:</a:t>
            </a:r>
            <a:endParaRPr lang="zh-CN" altLang="en-US"/>
          </a:p>
        </p:txBody>
      </p:sp>
      <p:pic>
        <p:nvPicPr>
          <p:cNvPr id="3" name="图片 2"/>
          <p:cNvPicPr>
            <a:picLocks noChangeAspect="1"/>
          </p:cNvPicPr>
          <p:nvPr/>
        </p:nvPicPr>
        <p:blipFill>
          <a:blip r:embed="rId2"/>
          <a:stretch>
            <a:fillRect/>
          </a:stretch>
        </p:blipFill>
        <p:spPr>
          <a:xfrm>
            <a:off x="4939665" y="2060575"/>
            <a:ext cx="7239635" cy="403034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262890" y="1067435"/>
            <a:ext cx="6160135" cy="5354320"/>
          </a:xfrm>
          <a:prstGeom prst="rect">
            <a:avLst/>
          </a:prstGeom>
          <a:noFill/>
        </p:spPr>
        <p:txBody>
          <a:bodyPr wrap="square" rtlCol="0">
            <a:spAutoFit/>
          </a:bodyPr>
          <a:p>
            <a:pPr marL="0" indent="0">
              <a:lnSpc>
                <a:spcPct val="150000"/>
              </a:lnSpc>
              <a:buNone/>
            </a:pPr>
            <a:r>
              <a:rPr lang="zh-CN" altLang="en-US" dirty="0">
                <a:latin typeface="Yuanti SC" panose="02010600040101010101" charset="-122"/>
                <a:ea typeface="Yuanti SC" panose="02010600040101010101" charset="-122"/>
                <a:cs typeface="Yuanti SC" panose="02010600040101010101" charset="-122"/>
                <a:sym typeface="+mn-ea"/>
              </a:rPr>
              <a:t>除声明代码以外的其他代码段将被编译成可执行字节码并保存在内存中，我们可将可执行代码段认为是下面这段代码：</a:t>
            </a: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buNone/>
            </a:pPr>
            <a:r>
              <a:rPr lang="zh-CN" altLang="en-US" dirty="0">
                <a:solidFill>
                  <a:schemeClr val="bg1">
                    <a:lumMod val="50000"/>
                  </a:schemeClr>
                </a:solidFill>
                <a:latin typeface="Yuanti SC" panose="02010600040101010101" charset="-122"/>
                <a:ea typeface="Yuanti SC" panose="02010600040101010101" charset="-122"/>
                <a:cs typeface="Yuanti SC" panose="02010600040101010101" charset="-122"/>
                <a:sym typeface="+mn-ea"/>
              </a:rPr>
              <a:t>greet()</a:t>
            </a:r>
            <a:endParaRPr lang="zh-CN" altLang="en-US" dirty="0">
              <a:solidFill>
                <a:schemeClr val="bg1">
                  <a:lumMod val="50000"/>
                </a:schemeClr>
              </a:solidFill>
              <a:latin typeface="Yuanti SC" panose="02010600040101010101" charset="-122"/>
              <a:ea typeface="Yuanti SC" panose="02010600040101010101" charset="-122"/>
              <a:cs typeface="Yuanti SC" panose="02010600040101010101" charset="-122"/>
              <a:sym typeface="+mn-ea"/>
            </a:endParaRPr>
          </a:p>
          <a:p>
            <a:pPr marL="0" indent="0">
              <a:buNone/>
            </a:pPr>
            <a:r>
              <a:rPr lang="zh-CN" altLang="en-US" dirty="0">
                <a:solidFill>
                  <a:schemeClr val="bg1">
                    <a:lumMod val="50000"/>
                  </a:schemeClr>
                </a:solidFill>
                <a:latin typeface="Yuanti SC" panose="02010600040101010101" charset="-122"/>
                <a:ea typeface="Yuanti SC" panose="02010600040101010101" charset="-122"/>
                <a:cs typeface="Yuanti SC" panose="02010600040101010101" charset="-122"/>
                <a:sym typeface="+mn-ea"/>
              </a:rPr>
              <a:t>console.log(myName)</a:t>
            </a:r>
            <a:endParaRPr lang="zh-CN" altLang="en-US" dirty="0">
              <a:solidFill>
                <a:schemeClr val="bg1">
                  <a:lumMod val="50000"/>
                </a:schemeClr>
              </a:solidFill>
              <a:latin typeface="Yuanti SC" panose="02010600040101010101" charset="-122"/>
              <a:ea typeface="Yuanti SC" panose="02010600040101010101" charset="-122"/>
              <a:cs typeface="Yuanti SC" panose="02010600040101010101" charset="-122"/>
              <a:sym typeface="+mn-ea"/>
            </a:endParaRPr>
          </a:p>
          <a:p>
            <a:pPr marL="0" indent="0">
              <a:buNone/>
            </a:pPr>
            <a:r>
              <a:rPr lang="zh-CN" altLang="en-US" dirty="0">
                <a:solidFill>
                  <a:schemeClr val="bg1">
                    <a:lumMod val="50000"/>
                  </a:schemeClr>
                </a:solidFill>
                <a:latin typeface="Yuanti SC" panose="02010600040101010101" charset="-122"/>
                <a:ea typeface="Yuanti SC" panose="02010600040101010101" charset="-122"/>
                <a:cs typeface="Yuanti SC" panose="02010600040101010101" charset="-122"/>
                <a:sym typeface="+mn-ea"/>
              </a:rPr>
              <a:t>myName = 'vian'</a:t>
            </a: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buNone/>
            </a:pP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r>
              <a:rPr lang="zh-CN" altLang="en-US" dirty="0">
                <a:latin typeface="Yuanti SC" panose="02010600040101010101" charset="-122"/>
                <a:ea typeface="Yuanti SC" panose="02010600040101010101" charset="-122"/>
                <a:cs typeface="Yuanti SC" panose="02010600040101010101" charset="-122"/>
                <a:sym typeface="+mn-ea"/>
              </a:rPr>
              <a:t>到这全局执行上下文和可执行代码就创建完成了，全局执行上下文会被压入一个</a:t>
            </a:r>
            <a:r>
              <a:rPr lang="zh-CN" altLang="en-US" dirty="0">
                <a:solidFill>
                  <a:schemeClr val="accent6">
                    <a:lumMod val="75000"/>
                  </a:schemeClr>
                </a:solidFill>
                <a:latin typeface="Yuanti SC" panose="02010600040101010101" charset="-122"/>
                <a:ea typeface="Yuanti SC" panose="02010600040101010101" charset="-122"/>
                <a:cs typeface="Yuanti SC" panose="02010600040101010101" charset="-122"/>
                <a:sym typeface="+mn-ea"/>
              </a:rPr>
              <a:t>后进先出的栈结构中——调用栈(Call Stack)</a:t>
            </a:r>
            <a:r>
              <a:rPr lang="zh-CN" altLang="en-US" dirty="0">
                <a:latin typeface="Yuanti SC" panose="02010600040101010101" charset="-122"/>
                <a:ea typeface="Yuanti SC" panose="02010600040101010101" charset="-122"/>
                <a:cs typeface="Yuanti SC" panose="02010600040101010101" charset="-122"/>
                <a:sym typeface="+mn-ea"/>
              </a:rPr>
              <a:t>。调用栈是管理执行上下文调用关系的栈结构。调用栈此时的结构如图所示。</a:t>
            </a: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r>
              <a:rPr lang="zh-CN" altLang="en-US" b="1" dirty="0">
                <a:latin typeface="Yuanti SC Bold" panose="02010600040101010101" charset="-122"/>
                <a:ea typeface="Yuanti SC Bold" panose="02010600040101010101" charset="-122"/>
                <a:cs typeface="Yuanti SC" panose="02010600040101010101" charset="-122"/>
                <a:sym typeface="+mn-ea"/>
              </a:rPr>
              <a:t>变量环境</a:t>
            </a:r>
            <a:r>
              <a:rPr lang="zh-CN" altLang="en-US" dirty="0">
                <a:latin typeface="Yuanti SC" panose="02010600040101010101" charset="-122"/>
                <a:ea typeface="Yuanti SC" panose="02010600040101010101" charset="-122"/>
                <a:cs typeface="Yuanti SC" panose="02010600040101010101" charset="-122"/>
                <a:sym typeface="+mn-ea"/>
              </a:rPr>
              <a:t>：通过var声明或function(){}声明的变量存在这里</a:t>
            </a:r>
            <a:endParaRPr lang="zh-CN" altLang="en-US" dirty="0">
              <a:latin typeface="Yuanti SC" panose="02010600040101010101" charset="-122"/>
              <a:ea typeface="Yuanti SC" panose="02010600040101010101" charset="-122"/>
              <a:cs typeface="Yuanti SC" panose="02010600040101010101" charset="-122"/>
              <a:sym typeface="+mn-ea"/>
            </a:endParaRPr>
          </a:p>
          <a:p>
            <a:pPr marL="0" indent="0">
              <a:lnSpc>
                <a:spcPct val="150000"/>
              </a:lnSpc>
              <a:buNone/>
            </a:pPr>
            <a:r>
              <a:rPr lang="zh-CN" altLang="en-US" b="1" dirty="0">
                <a:latin typeface="Yuanti SC Bold" panose="02010600040101010101" charset="-122"/>
                <a:ea typeface="Yuanti SC Bold" panose="02010600040101010101" charset="-122"/>
                <a:cs typeface="Yuanti SC" panose="02010600040101010101" charset="-122"/>
                <a:sym typeface="+mn-ea"/>
              </a:rPr>
              <a:t>词法环境</a:t>
            </a:r>
            <a:r>
              <a:rPr lang="zh-CN" altLang="en-US" dirty="0">
                <a:latin typeface="Yuanti SC" panose="02010600040101010101" charset="-122"/>
                <a:ea typeface="Yuanti SC" panose="02010600040101010101" charset="-122"/>
                <a:cs typeface="Yuanti SC" panose="02010600040101010101" charset="-122"/>
                <a:sym typeface="+mn-ea"/>
              </a:rPr>
              <a:t>：lexical environment，通过let、const、with()、try-catch创建的变量存在这里</a:t>
            </a:r>
            <a:endParaRPr lang="zh-CN" altLang="en-US" dirty="0">
              <a:latin typeface="Yuanti SC" panose="02010600040101010101" charset="-122"/>
              <a:ea typeface="Yuanti SC" panose="02010600040101010101" charset="-122"/>
              <a:cs typeface="Yuanti SC" panose="02010600040101010101" charset="-122"/>
              <a:sym typeface="+mn-ea"/>
            </a:endParaRPr>
          </a:p>
        </p:txBody>
      </p:sp>
      <p:pic>
        <p:nvPicPr>
          <p:cNvPr id="5" name="图片 4"/>
          <p:cNvPicPr>
            <a:picLocks noChangeAspect="1"/>
          </p:cNvPicPr>
          <p:nvPr/>
        </p:nvPicPr>
        <p:blipFill>
          <a:blip r:embed="rId2"/>
          <a:stretch>
            <a:fillRect/>
          </a:stretch>
        </p:blipFill>
        <p:spPr>
          <a:xfrm>
            <a:off x="6423025" y="1339850"/>
            <a:ext cx="5532120" cy="444881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4870" y="379095"/>
            <a:ext cx="10413365" cy="535305"/>
          </a:xfrm>
        </p:spPr>
        <p:txBody>
          <a:bodyPr>
            <a:normAutofit/>
          </a:bodyPr>
          <a:p>
            <a:pPr>
              <a:lnSpc>
                <a:spcPct val="100000"/>
              </a:lnSpc>
            </a:pPr>
            <a:r>
              <a:rPr lang="en-US" altLang="zh-CN"/>
              <a:t>Javascript</a:t>
            </a:r>
            <a:r>
              <a:rPr lang="zh-CN" altLang="en-US"/>
              <a:t>的运行</a:t>
            </a:r>
            <a:endParaRPr lang="zh-CN" altLang="en-US"/>
          </a:p>
        </p:txBody>
      </p:sp>
      <p:pic>
        <p:nvPicPr>
          <p:cNvPr id="4" name="内容占位符 3" descr="0172d0dc26b25d2e622eceade12082b0b4877cadcac02-NCB2wE_fw658"/>
          <p:cNvPicPr>
            <a:picLocks noChangeAspect="1"/>
          </p:cNvPicPr>
          <p:nvPr>
            <p:ph idx="1"/>
          </p:nvPr>
        </p:nvPicPr>
        <p:blipFill>
          <a:blip r:embed="rId1"/>
          <a:stretch>
            <a:fillRect/>
          </a:stretch>
        </p:blipFill>
        <p:spPr>
          <a:xfrm>
            <a:off x="0" y="-33020"/>
            <a:ext cx="908050" cy="1119505"/>
          </a:xfrm>
          <a:prstGeom prst="rect">
            <a:avLst/>
          </a:prstGeom>
        </p:spPr>
      </p:pic>
      <p:sp>
        <p:nvSpPr>
          <p:cNvPr id="6" name="文本框 5"/>
          <p:cNvSpPr txBox="1"/>
          <p:nvPr/>
        </p:nvSpPr>
        <p:spPr>
          <a:xfrm>
            <a:off x="908050" y="1091565"/>
            <a:ext cx="10369550" cy="368300"/>
          </a:xfrm>
          <a:prstGeom prst="rect">
            <a:avLst/>
          </a:prstGeom>
          <a:noFill/>
        </p:spPr>
        <p:txBody>
          <a:bodyPr wrap="square" rtlCol="0">
            <a:spAutoFit/>
          </a:bodyPr>
          <a:p>
            <a:pPr marL="0" indent="0">
              <a:buNone/>
            </a:pPr>
            <a:r>
              <a:rPr lang="en-US" altLang="zh-CN" dirty="0">
                <a:latin typeface="Consolas" panose="020B0609020204030204" pitchFamily="49" charset="0"/>
                <a:cs typeface="Consolas" panose="020B0609020204030204" pitchFamily="49" charset="0"/>
                <a:sym typeface="+mn-ea"/>
              </a:rPr>
              <a:t>接下来JavaScript引擎进入执行阶段，执行可执行代码。我们一行一行分析执行代码。</a:t>
            </a:r>
            <a:endParaRPr lang="zh-CN" altLang="en-US"/>
          </a:p>
        </p:txBody>
      </p:sp>
      <p:sp>
        <p:nvSpPr>
          <p:cNvPr id="3" name="文本框 2"/>
          <p:cNvSpPr txBox="1"/>
          <p:nvPr/>
        </p:nvSpPr>
        <p:spPr>
          <a:xfrm>
            <a:off x="908050" y="1537335"/>
            <a:ext cx="4887595" cy="5077460"/>
          </a:xfrm>
          <a:prstGeom prst="rect">
            <a:avLst/>
          </a:prstGeom>
          <a:noFill/>
        </p:spPr>
        <p:txBody>
          <a:bodyPr wrap="square" rtlCol="0">
            <a:spAutoFit/>
          </a:bodyPr>
          <a:p>
            <a:pPr algn="l">
              <a:lnSpc>
                <a:spcPct val="150000"/>
              </a:lnSpc>
            </a:pPr>
            <a:r>
              <a:rPr lang="zh-CN" altLang="en-US">
                <a:solidFill>
                  <a:schemeClr val="bg1">
                    <a:lumMod val="50000"/>
                  </a:schemeClr>
                </a:solidFill>
              </a:rPr>
              <a:t>greet()</a:t>
            </a:r>
            <a:r>
              <a:rPr lang="en-US" altLang="zh-CN">
                <a:solidFill>
                  <a:schemeClr val="bg1">
                    <a:lumMod val="50000"/>
                  </a:schemeClr>
                </a:solidFill>
              </a:rPr>
              <a:t>;</a:t>
            </a:r>
            <a:endParaRPr lang="en-US" altLang="zh-CN"/>
          </a:p>
          <a:p>
            <a:pPr algn="l">
              <a:lnSpc>
                <a:spcPct val="150000"/>
              </a:lnSpc>
            </a:pPr>
            <a:endParaRPr lang="zh-CN" altLang="en-US"/>
          </a:p>
          <a:p>
            <a:pPr algn="l">
              <a:lnSpc>
                <a:spcPct val="150000"/>
              </a:lnSpc>
            </a:pPr>
            <a:r>
              <a:rPr lang="zh-CN" altLang="en-US"/>
              <a:t>遇到函数调用，JS引擎会在当前执行上下文中寻找声明。在全局执行上下文变量环境中找到了函数声明greet，找到其引用的函数代码，准备执行该函数。</a:t>
            </a:r>
            <a:endParaRPr lang="zh-CN" altLang="en-US"/>
          </a:p>
          <a:p>
            <a:pPr algn="l">
              <a:lnSpc>
                <a:spcPct val="150000"/>
              </a:lnSpc>
            </a:pPr>
            <a:endParaRPr lang="zh-CN" altLang="en-US"/>
          </a:p>
          <a:p>
            <a:pPr algn="l">
              <a:lnSpc>
                <a:spcPct val="150000"/>
              </a:lnSpc>
            </a:pPr>
            <a:r>
              <a:rPr lang="zh-CN" altLang="en-US"/>
              <a:t>我们在上文中提到，JS引擎会在执行代码段前进行编译，这个代码段包括了函数体内的代码。因此在执行函数greet前，会对greet函数体内的代码进行编译。根据上文编译阶段处理后，此时的调用栈结构如图所示。</a:t>
            </a:r>
            <a:endParaRPr lang="zh-CN" altLang="en-US"/>
          </a:p>
        </p:txBody>
      </p:sp>
      <p:pic>
        <p:nvPicPr>
          <p:cNvPr id="5" name="图片 4"/>
          <p:cNvPicPr>
            <a:picLocks noChangeAspect="1"/>
          </p:cNvPicPr>
          <p:nvPr/>
        </p:nvPicPr>
        <p:blipFill>
          <a:blip r:embed="rId2"/>
          <a:stretch>
            <a:fillRect/>
          </a:stretch>
        </p:blipFill>
        <p:spPr>
          <a:xfrm>
            <a:off x="6215380" y="1565910"/>
            <a:ext cx="5549265" cy="509333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KSO_WM_TEMPLATE_CATEGORY" val="diagram"/>
  <p:tag name="KSO_WM_TEMPLATE_INDEX" val="20187691"/>
  <p:tag name="KSO_WM_UNIT_ID" val="diagram20187691_4*m_h_i*1_3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3_1"/>
  <p:tag name="KSO_WM_UNIT_DIAGRAM_ISNUMVISUAL" val="0"/>
  <p:tag name="KSO_WM_UNIT_DIAGRAM_ISREFERUNIT" val="0"/>
  <p:tag name="KSO_WM_UNIT_TEXT_FILL_FORE_SCHEMECOLOR_INDEX" val="7"/>
  <p:tag name="KSO_WM_UNIT_TEXT_FILL_TYPE" val="1"/>
  <p:tag name="KSO_WM_UNIT_USESOURCEFORMAT_APPLY" val="0"/>
</p:tagLst>
</file>

<file path=ppt/tags/tag11.xml><?xml version="1.0" encoding="utf-8"?>
<p:tagLst xmlns:p="http://schemas.openxmlformats.org/presentationml/2006/main">
  <p:tag name="KSO_WM_TEMPLATE_CATEGORY" val="diagram"/>
  <p:tag name="KSO_WM_TEMPLATE_INDEX" val="20187691"/>
  <p:tag name="KSO_WM_UNIT_ID" val="diagram20187691_4*m_h_a*1_3_1"/>
  <p:tag name="KSO_WM_UNIT_LAYERLEVEL" val="1_1_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3_1"/>
  <p:tag name="KSO_WM_UNIT_PRESET_TEXT" val="单击此处添加标题"/>
  <p:tag name="KSO_WM_UNIT_DIAGRAM_ISNUMVISUAL" val="0"/>
  <p:tag name="KSO_WM_UNIT_DIAGRAM_ISREFERUNIT" val="0"/>
  <p:tag name="KSO_WM_UNIT_TEXT_FILL_FORE_SCHEMECOLOR_INDEX" val="7"/>
  <p:tag name="KSO_WM_UNIT_TEXT_FILL_TYPE" val="1"/>
  <p:tag name="KSO_WM_UNIT_USESOURCEFORMAT_APPLY" val="0"/>
</p:tagLst>
</file>

<file path=ppt/tags/tag12.xml><?xml version="1.0" encoding="utf-8"?>
<p:tagLst xmlns:p="http://schemas.openxmlformats.org/presentationml/2006/main">
  <p:tag name="KSO_WM_TEMPLATE_CATEGORY" val="diagram"/>
  <p:tag name="KSO_WM_TEMPLATE_INDEX" val="20187691"/>
  <p:tag name="KSO_WM_UNIT_ID" val="diagram20187691_4*m_h_i*1_4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4_1"/>
  <p:tag name="KSO_WM_UNIT_DIAGRAM_ISNUMVISUAL" val="0"/>
  <p:tag name="KSO_WM_UNIT_DIAGRAM_ISREFERUNIT" val="0"/>
  <p:tag name="KSO_WM_UNIT_TEXT_FILL_FORE_SCHEMECOLOR_INDEX" val="8"/>
  <p:tag name="KSO_WM_UNIT_TEXT_FILL_TYPE" val="1"/>
  <p:tag name="KSO_WM_UNIT_USESOURCEFORMAT_APPLY" val="0"/>
</p:tagLst>
</file>

<file path=ppt/tags/tag13.xml><?xml version="1.0" encoding="utf-8"?>
<p:tagLst xmlns:p="http://schemas.openxmlformats.org/presentationml/2006/main">
  <p:tag name="KSO_WM_TEMPLATE_CATEGORY" val="diagram"/>
  <p:tag name="KSO_WM_TEMPLATE_INDEX" val="20187691"/>
  <p:tag name="KSO_WM_UNIT_ID" val="diagram20187691_4*m_h_a*1_4_1"/>
  <p:tag name="KSO_WM_UNIT_LAYERLEVEL" val="1_1_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4_1"/>
  <p:tag name="KSO_WM_UNIT_PRESET_TEXT" val="单击此处添加标题"/>
  <p:tag name="KSO_WM_UNIT_DIAGRAM_ISNUMVISUAL" val="0"/>
  <p:tag name="KSO_WM_UNIT_DIAGRAM_ISREFERUNIT" val="0"/>
  <p:tag name="KSO_WM_UNIT_TEXT_FILL_FORE_SCHEMECOLOR_INDEX" val="8"/>
  <p:tag name="KSO_WM_UNIT_TEXT_FILL_TYPE" val="1"/>
  <p:tag name="KSO_WM_UNIT_USESOURCEFORMAT_APPLY" val="0"/>
</p:tagLst>
</file>

<file path=ppt/tags/tag14.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15.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16.xml><?xml version="1.0" encoding="utf-8"?>
<p:tagLst xmlns:p="http://schemas.openxmlformats.org/presentationml/2006/main">
  <p:tag name="KSO_WM_TEMPLATE_CATEGORY" val="diagram"/>
  <p:tag name="KSO_WM_TEMPLATE_INDEX" val="20187691"/>
  <p:tag name="KSO_WM_UNIT_ID" val="diagram20187691_4*m_h_f*1_4_1"/>
  <p:tag name="KSO_WM_UNIT_LAYERLEVEL" val="1_1_1"/>
  <p:tag name="KSO_WM_UNIT_VALUE" val="28"/>
  <p:tag name="KSO_WM_UNIT_HIGHLIGHT" val="0"/>
  <p:tag name="KSO_WM_UNIT_COMPATIBLE" val="0"/>
  <p:tag name="KSO_WM_BEAUTIFY_FLAG" val="#wm#"/>
  <p:tag name="KSO_WM_TAG_VERSION" val="1.0"/>
  <p:tag name="KSO_WM_DIAGRAM_GROUP_CODE" val="m1-1"/>
  <p:tag name="KSO_WM_UNIT_TYPE" val="m_h_f"/>
  <p:tag name="KSO_WM_UNIT_INDEX" val="1_4_1"/>
  <p:tag name="KSO_WM_UNIT_PRESET_TEXT" val="单击此处添加文本具体内容，简明扼要的阐述您的观点。"/>
  <p:tag name="KSO_WM_UNIT_DIAGRAM_ISNUMVISUAL" val="0"/>
  <p:tag name="KSO_WM_UNIT_DIAGRAM_ISREFERUNIT" val="0"/>
  <p:tag name="KSO_WM_UNIT_TEXT_FILL_FORE_SCHEMECOLOR_INDEX" val="1"/>
  <p:tag name="KSO_WM_UNIT_TEXT_FILL_TYPE" val="1"/>
  <p:tag name="KSO_WM_UNIT_USESOURCEFORMAT_APPLY" val="0"/>
</p:tagLst>
</file>

<file path=ppt/tags/tag1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1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2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2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3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4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4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xml><?xml version="1.0" encoding="utf-8"?>
<p:tagLst xmlns:p="http://schemas.openxmlformats.org/presentationml/2006/main">
  <p:tag name="MH" val="20170626084737"/>
  <p:tag name="MH_LIBRARY" val="CONTENTS"/>
  <p:tag name="MH_TYPE" val="OTHERS"/>
  <p:tag name="ID" val="626765"/>
  <p:tag name="PA" val="v3.2.0"/>
</p:tagLst>
</file>

<file path=ppt/tags/tag5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53.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54.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ags/tag6.xml><?xml version="1.0" encoding="utf-8"?>
<p:tagLst xmlns:p="http://schemas.openxmlformats.org/presentationml/2006/main">
  <p:tag name="MH" val="20170626084737"/>
  <p:tag name="MH_LIBRARY" val="CONTENTS"/>
  <p:tag name="MH_TYPE" val="OTHERS"/>
  <p:tag name="ID" val="626765"/>
  <p:tag name="PA" val="v3.2.0"/>
</p:tagLst>
</file>

<file path=ppt/tags/tag7.xml><?xml version="1.0" encoding="utf-8"?>
<p:tagLst xmlns:p="http://schemas.openxmlformats.org/presentationml/2006/main">
  <p:tag name="KSO_WM_TEMPLATE_CATEGORY" val="diagram"/>
  <p:tag name="KSO_WM_TEMPLATE_INDEX" val="20187691"/>
  <p:tag name="KSO_WM_UNIT_ID" val="diagram20187691_4*m_h_i*1_2_1"/>
  <p:tag name="KSO_WM_UNIT_LAYERLEVEL" val="1_1_1"/>
  <p:tag name="KSO_WM_BEAUTIFY_FLAG" val="#wm#"/>
  <p:tag name="KSO_WM_TAG_VERSION" val="1.0"/>
  <p:tag name="KSO_WM_UNIT_HIGHLIGHT" val="0"/>
  <p:tag name="KSO_WM_UNIT_COMPATIBLE" val="0"/>
  <p:tag name="KSO_WM_DIAGRAM_GROUP_CODE" val="m1-1"/>
  <p:tag name="KSO_WM_UNIT_TYPE" val="m_h_i"/>
  <p:tag name="KSO_WM_UNIT_INDEX" val="1_2_1"/>
  <p:tag name="KSO_WM_UNIT_DIAGRAM_ISNUMVISUAL" val="0"/>
  <p:tag name="KSO_WM_UNIT_DIAGRAM_ISREFERUNIT" val="0"/>
  <p:tag name="KSO_WM_UNIT_TEXT_FILL_FORE_SCHEMECOLOR_INDEX" val="6"/>
  <p:tag name="KSO_WM_UNIT_TEXT_FILL_TYPE" val="1"/>
  <p:tag name="KSO_WM_UNIT_USESOURCEFORMAT_APPLY" val="0"/>
</p:tagLst>
</file>

<file path=ppt/tags/tag8.xml><?xml version="1.0" encoding="utf-8"?>
<p:tagLst xmlns:p="http://schemas.openxmlformats.org/presentationml/2006/main">
  <p:tag name="KSO_WM_TEMPLATE_CATEGORY" val="diagram"/>
  <p:tag name="KSO_WM_TEMPLATE_INDEX" val="20187691"/>
  <p:tag name="KSO_WM_UNIT_ID" val="diagram20187691_4*m_h_a*1_2_1"/>
  <p:tag name="KSO_WM_UNIT_LAYERLEVEL" val="1_1_1"/>
  <p:tag name="KSO_WM_UNIT_VALUE" val="6"/>
  <p:tag name="KSO_WM_UNIT_HIGHLIGHT" val="0"/>
  <p:tag name="KSO_WM_UNIT_COMPATIBLE" val="0"/>
  <p:tag name="KSO_WM_BEAUTIFY_FLAG" val="#wm#"/>
  <p:tag name="KSO_WM_TAG_VERSION" val="1.0"/>
  <p:tag name="KSO_WM_UNIT_ISCONTENTSTITLE" val="0"/>
  <p:tag name="KSO_WM_DIAGRAM_GROUP_CODE" val="m1-1"/>
  <p:tag name="KSO_WM_UNIT_TYPE" val="m_h_a"/>
  <p:tag name="KSO_WM_UNIT_INDEX" val="1_2_1"/>
  <p:tag name="KSO_WM_UNIT_PRESET_TEXT" val="单击此处添加标题"/>
  <p:tag name="KSO_WM_UNIT_DIAGRAM_ISNUMVISUAL" val="0"/>
  <p:tag name="KSO_WM_UNIT_DIAGRAM_ISREFERUNIT" val="0"/>
  <p:tag name="KSO_WM_UNIT_TEXT_FILL_FORE_SCHEMECOLOR_INDEX" val="6"/>
  <p:tag name="KSO_WM_UNIT_TEXT_FILL_TYPE" val="1"/>
  <p:tag name="KSO_WM_UNIT_USESOURCEFORMAT_APPLY" val="0"/>
</p:tagLst>
</file>

<file path=ppt/tags/tag9.xml><?xml version="1.0" encoding="utf-8"?>
<p:tagLst xmlns:p="http://schemas.openxmlformats.org/presentationml/2006/main">
  <p:tag name="KSO_WM_TEMPLATE_CATEGORY" val="diagram"/>
  <p:tag name="KSO_WM_TEMPLATE_INDEX" val="20187691"/>
  <p:tag name="KSO_WM_UNIT_ID" val="diagram20187691_4*m_h_f*1_2_1"/>
  <p:tag name="KSO_WM_UNIT_LAYERLEVEL" val="1_1_1"/>
  <p:tag name="KSO_WM_UNIT_VALUE" val="28"/>
  <p:tag name="KSO_WM_UNIT_HIGHLIGHT" val="0"/>
  <p:tag name="KSO_WM_UNIT_COMPATIBLE" val="0"/>
  <p:tag name="KSO_WM_BEAUTIFY_FLAG" val="#wm#"/>
  <p:tag name="KSO_WM_TAG_VERSION" val="1.0"/>
  <p:tag name="KSO_WM_DIAGRAM_GROUP_CODE" val="m1-1"/>
  <p:tag name="KSO_WM_UNIT_TYPE" val="m_h_f"/>
  <p:tag name="KSO_WM_UNIT_INDEX" val="1_2_1"/>
  <p:tag name="KSO_WM_UNIT_PRESET_TEXT" val="单击此处添加文本具体内容，简明扼要的阐述您的观点。"/>
  <p:tag name="KSO_WM_UNIT_DIAGRAM_ISNUMVISUAL" val="0"/>
  <p:tag name="KSO_WM_UNIT_DIAGRAM_ISREFERUNIT" val="0"/>
  <p:tag name="KSO_WM_UNIT_TEXT_FILL_FORE_SCHEMECOLOR_INDEX" val="1"/>
  <p:tag name="KSO_WM_UNIT_TEXT_FILL_TYPE" val="1"/>
  <p:tag name="KSO_WM_UNIT_USESOURCEFORMAT_APPLY" val="0"/>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6630</Words>
  <Application>WPS 表格</Application>
  <PresentationFormat>宽屏</PresentationFormat>
  <Paragraphs>377</Paragraphs>
  <Slides>38</Slides>
  <Notes>15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38</vt:i4>
      </vt:variant>
    </vt:vector>
  </HeadingPairs>
  <TitlesOfParts>
    <vt:vector size="63" baseType="lpstr">
      <vt:lpstr>Arial</vt:lpstr>
      <vt:lpstr>方正书宋_GBK</vt:lpstr>
      <vt:lpstr>Wingdings</vt:lpstr>
      <vt:lpstr>黑体</vt:lpstr>
      <vt:lpstr>汉仪中黑KW</vt:lpstr>
      <vt:lpstr>微软雅黑</vt:lpstr>
      <vt:lpstr>汉仪旗黑</vt:lpstr>
      <vt:lpstr>逐浪温莎雅楷体</vt:lpstr>
      <vt:lpstr>逐浪粗宋简体</vt:lpstr>
      <vt:lpstr>华文宋体</vt:lpstr>
      <vt:lpstr>Yuanti SC Bold</vt:lpstr>
      <vt:lpstr>Yuanti SC Regular</vt:lpstr>
      <vt:lpstr>Yuanti SC</vt:lpstr>
      <vt:lpstr>Consolas</vt:lpstr>
      <vt:lpstr>苹方-简</vt:lpstr>
      <vt:lpstr>Mangal</vt:lpstr>
      <vt:lpstr>宋体</vt:lpstr>
      <vt:lpstr>Arial Unicode MS</vt:lpstr>
      <vt:lpstr>等线</vt:lpstr>
      <vt:lpstr>汉仪中等线KW</vt:lpstr>
      <vt:lpstr>微软雅黑</vt:lpstr>
      <vt:lpstr>汉仪书宋二KW</vt:lpstr>
      <vt:lpstr>Calibri</vt:lpstr>
      <vt:lpstr>Helvetica Neue</vt:lpstr>
      <vt:lpstr>Office 主题​​</vt:lpstr>
      <vt:lpstr>Javascript编程进阶</vt:lpstr>
      <vt:lpstr>录</vt:lpstr>
      <vt:lpstr>PowerPoint 演示文稿</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Javascript的运行</vt:lpstr>
      <vt:lpstr>PowerPoint 演示文稿</vt:lpstr>
      <vt:lpstr>Javascript闭包</vt:lpstr>
      <vt:lpstr>Javascript闭包</vt:lpstr>
      <vt:lpstr>Javascript闭包</vt:lpstr>
      <vt:lpstr>Javascript闭包</vt:lpstr>
      <vt:lpstr>Javascript闭包</vt:lpstr>
      <vt:lpstr>Javascript闭包</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vision</cp:lastModifiedBy>
  <cp:revision>422</cp:revision>
  <dcterms:created xsi:type="dcterms:W3CDTF">2021-09-26T11:20:27Z</dcterms:created>
  <dcterms:modified xsi:type="dcterms:W3CDTF">2021-09-26T11:20:27Z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